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78" r:id="rId1"/>
  </p:sldMasterIdLst>
  <p:sldIdLst>
    <p:sldId id="273" r:id="rId2"/>
    <p:sldId id="256" r:id="rId3"/>
    <p:sldId id="257" r:id="rId4"/>
    <p:sldId id="479" r:id="rId5"/>
    <p:sldId id="270" r:id="rId6"/>
    <p:sldId id="330" r:id="rId7"/>
    <p:sldId id="331" r:id="rId8"/>
    <p:sldId id="271" r:id="rId9"/>
    <p:sldId id="269" r:id="rId10"/>
    <p:sldId id="311" r:id="rId11"/>
    <p:sldId id="307" r:id="rId12"/>
    <p:sldId id="329" r:id="rId13"/>
    <p:sldId id="287" r:id="rId14"/>
    <p:sldId id="308" r:id="rId15"/>
    <p:sldId id="290" r:id="rId16"/>
    <p:sldId id="272" r:id="rId17"/>
    <p:sldId id="313" r:id="rId18"/>
    <p:sldId id="314" r:id="rId19"/>
    <p:sldId id="274" r:id="rId20"/>
    <p:sldId id="323" r:id="rId21"/>
    <p:sldId id="316" r:id="rId22"/>
    <p:sldId id="324" r:id="rId23"/>
    <p:sldId id="327" r:id="rId24"/>
    <p:sldId id="328" r:id="rId25"/>
    <p:sldId id="480" r:id="rId2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p:restoredTop sz="94666"/>
  </p:normalViewPr>
  <p:slideViewPr>
    <p:cSldViewPr snapToGrid="0" snapToObjects="1">
      <p:cViewPr varScale="1">
        <p:scale>
          <a:sx n="49" d="100"/>
          <a:sy n="49" d="100"/>
        </p:scale>
        <p:origin x="52"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0CA29F-0C79-415A-A7D2-3BF04B33308E}"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BCC1BD5C-4968-44D3-8258-F413E4AEDB48}">
      <dgm:prSet/>
      <dgm:spPr/>
      <dgm:t>
        <a:bodyPr/>
        <a:lstStyle/>
        <a:p>
          <a:pPr>
            <a:lnSpc>
              <a:spcPct val="100000"/>
            </a:lnSpc>
          </a:pPr>
          <a:r>
            <a:rPr lang="en-US" dirty="0"/>
            <a:t>Learners will self-report confidence in, clarity of, and commitment to the topics discussed</a:t>
          </a:r>
        </a:p>
      </dgm:t>
    </dgm:pt>
    <dgm:pt modelId="{8ADE184B-8AE3-483C-899A-FBCD497191A3}" type="parTrans" cxnId="{A302A631-0567-4DBB-89C9-ECEFCFFAC62F}">
      <dgm:prSet/>
      <dgm:spPr/>
      <dgm:t>
        <a:bodyPr/>
        <a:lstStyle/>
        <a:p>
          <a:endParaRPr lang="en-US"/>
        </a:p>
      </dgm:t>
    </dgm:pt>
    <dgm:pt modelId="{4E0EE06C-4103-418D-8311-364DD94559BF}" type="sibTrans" cxnId="{A302A631-0567-4DBB-89C9-ECEFCFFAC62F}">
      <dgm:prSet/>
      <dgm:spPr/>
      <dgm:t>
        <a:bodyPr/>
        <a:lstStyle/>
        <a:p>
          <a:endParaRPr lang="en-US"/>
        </a:p>
      </dgm:t>
    </dgm:pt>
    <dgm:pt modelId="{C81AAE48-FB27-43BE-9944-F320AAFD7F2A}">
      <dgm:prSet/>
      <dgm:spPr/>
      <dgm:t>
        <a:bodyPr/>
        <a:lstStyle/>
        <a:p>
          <a:pPr>
            <a:lnSpc>
              <a:spcPct val="100000"/>
            </a:lnSpc>
          </a:pPr>
          <a:r>
            <a:rPr lang="en-US"/>
            <a:t>Learners will self-report one intended change in practice</a:t>
          </a:r>
        </a:p>
      </dgm:t>
    </dgm:pt>
    <dgm:pt modelId="{8E1D12DF-01CB-42C1-A170-221C1A32902B}" type="parTrans" cxnId="{287F0AA3-4C45-4757-A015-59B0F2E77F99}">
      <dgm:prSet/>
      <dgm:spPr/>
      <dgm:t>
        <a:bodyPr/>
        <a:lstStyle/>
        <a:p>
          <a:endParaRPr lang="en-US"/>
        </a:p>
      </dgm:t>
    </dgm:pt>
    <dgm:pt modelId="{53315389-DEC4-4ED1-ABA9-A0C32790D656}" type="sibTrans" cxnId="{287F0AA3-4C45-4757-A015-59B0F2E77F99}">
      <dgm:prSet/>
      <dgm:spPr/>
      <dgm:t>
        <a:bodyPr/>
        <a:lstStyle/>
        <a:p>
          <a:endParaRPr lang="en-US"/>
        </a:p>
      </dgm:t>
    </dgm:pt>
    <dgm:pt modelId="{B615A538-45D2-47CC-BB80-643CDD61BB38}" type="pres">
      <dgm:prSet presAssocID="{9C0CA29F-0C79-415A-A7D2-3BF04B33308E}" presName="root" presStyleCnt="0">
        <dgm:presLayoutVars>
          <dgm:dir/>
          <dgm:resizeHandles val="exact"/>
        </dgm:presLayoutVars>
      </dgm:prSet>
      <dgm:spPr/>
      <dgm:t>
        <a:bodyPr/>
        <a:lstStyle/>
        <a:p>
          <a:endParaRPr lang="en-US"/>
        </a:p>
      </dgm:t>
    </dgm:pt>
    <dgm:pt modelId="{B1AD2262-9CDD-4773-8B72-80AB7107AE9C}" type="pres">
      <dgm:prSet presAssocID="{BCC1BD5C-4968-44D3-8258-F413E4AEDB48}" presName="compNode" presStyleCnt="0"/>
      <dgm:spPr/>
    </dgm:pt>
    <dgm:pt modelId="{88589A5C-ABFF-44CB-B7BA-3DF851811FDD}" type="pres">
      <dgm:prSet presAssocID="{BCC1BD5C-4968-44D3-8258-F413E4AEDB48}" presName="bgRect" presStyleLbl="bgShp" presStyleIdx="0" presStyleCnt="2" custLinFactNeighborX="-15" custLinFactNeighborY="-21835"/>
      <dgm:spPr/>
    </dgm:pt>
    <dgm:pt modelId="{2FC3DE30-F6E1-4C70-81F8-9E7CDED12F29}" type="pres">
      <dgm:prSet presAssocID="{BCC1BD5C-4968-44D3-8258-F413E4AEDB48}" presName="iconRect" presStyleLbl="node1" presStyleIdx="0" presStyleCnt="2" custLinFactNeighborX="4469" custLinFactNeighborY="-3128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ar"/>
        </a:ext>
      </dgm:extLst>
    </dgm:pt>
    <dgm:pt modelId="{179A153D-7964-4ABC-BFAB-15BBE13BB372}" type="pres">
      <dgm:prSet presAssocID="{BCC1BD5C-4968-44D3-8258-F413E4AEDB48}" presName="spaceRect" presStyleCnt="0"/>
      <dgm:spPr/>
    </dgm:pt>
    <dgm:pt modelId="{61E1EEC2-95E8-4D1B-951E-22EA52993BBD}" type="pres">
      <dgm:prSet presAssocID="{BCC1BD5C-4968-44D3-8258-F413E4AEDB48}" presName="parTx" presStyleLbl="revTx" presStyleIdx="0" presStyleCnt="2" custLinFactNeighborX="0" custLinFactNeighborY="-16583">
        <dgm:presLayoutVars>
          <dgm:chMax val="0"/>
          <dgm:chPref val="0"/>
        </dgm:presLayoutVars>
      </dgm:prSet>
      <dgm:spPr/>
      <dgm:t>
        <a:bodyPr/>
        <a:lstStyle/>
        <a:p>
          <a:endParaRPr lang="en-US"/>
        </a:p>
      </dgm:t>
    </dgm:pt>
    <dgm:pt modelId="{3B7F5246-ED78-4716-A6EF-E970C08F709B}" type="pres">
      <dgm:prSet presAssocID="{4E0EE06C-4103-418D-8311-364DD94559BF}" presName="sibTrans" presStyleCnt="0"/>
      <dgm:spPr/>
    </dgm:pt>
    <dgm:pt modelId="{AEFA43CD-C4BA-4618-A3D7-6568E55AB3B2}" type="pres">
      <dgm:prSet presAssocID="{C81AAE48-FB27-43BE-9944-F320AAFD7F2A}" presName="compNode" presStyleCnt="0"/>
      <dgm:spPr/>
    </dgm:pt>
    <dgm:pt modelId="{520A2CBA-2055-4C4A-9403-1A79F6A9122C}" type="pres">
      <dgm:prSet presAssocID="{C81AAE48-FB27-43BE-9944-F320AAFD7F2A}" presName="bgRect" presStyleLbl="bgShp" presStyleIdx="1" presStyleCnt="2"/>
      <dgm:spPr/>
    </dgm:pt>
    <dgm:pt modelId="{428F2CBB-829E-45CA-9766-4515D23E2C7C}" type="pres">
      <dgm:prSet presAssocID="{C81AAE48-FB27-43BE-9944-F320AAFD7F2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2F6FE582-EE9F-4F5C-887E-5A455E015D6F}" type="pres">
      <dgm:prSet presAssocID="{C81AAE48-FB27-43BE-9944-F320AAFD7F2A}" presName="spaceRect" presStyleCnt="0"/>
      <dgm:spPr/>
    </dgm:pt>
    <dgm:pt modelId="{667B67D5-C306-44C7-8CCC-C5FAB71112C8}" type="pres">
      <dgm:prSet presAssocID="{C81AAE48-FB27-43BE-9944-F320AAFD7F2A}" presName="parTx" presStyleLbl="revTx" presStyleIdx="1" presStyleCnt="2">
        <dgm:presLayoutVars>
          <dgm:chMax val="0"/>
          <dgm:chPref val="0"/>
        </dgm:presLayoutVars>
      </dgm:prSet>
      <dgm:spPr/>
      <dgm:t>
        <a:bodyPr/>
        <a:lstStyle/>
        <a:p>
          <a:endParaRPr lang="en-US"/>
        </a:p>
      </dgm:t>
    </dgm:pt>
  </dgm:ptLst>
  <dgm:cxnLst>
    <dgm:cxn modelId="{A302A631-0567-4DBB-89C9-ECEFCFFAC62F}" srcId="{9C0CA29F-0C79-415A-A7D2-3BF04B33308E}" destId="{BCC1BD5C-4968-44D3-8258-F413E4AEDB48}" srcOrd="0" destOrd="0" parTransId="{8ADE184B-8AE3-483C-899A-FBCD497191A3}" sibTransId="{4E0EE06C-4103-418D-8311-364DD94559BF}"/>
    <dgm:cxn modelId="{157A51DE-F34F-495E-A289-A545B3D3A4AB}" type="presOf" srcId="{9C0CA29F-0C79-415A-A7D2-3BF04B33308E}" destId="{B615A538-45D2-47CC-BB80-643CDD61BB38}" srcOrd="0" destOrd="0" presId="urn:microsoft.com/office/officeart/2018/2/layout/IconVerticalSolidList"/>
    <dgm:cxn modelId="{F26FFA91-524D-4E9F-B294-9DC273B36F47}" type="presOf" srcId="{BCC1BD5C-4968-44D3-8258-F413E4AEDB48}" destId="{61E1EEC2-95E8-4D1B-951E-22EA52993BBD}" srcOrd="0" destOrd="0" presId="urn:microsoft.com/office/officeart/2018/2/layout/IconVerticalSolidList"/>
    <dgm:cxn modelId="{C3A77787-A543-4207-9B20-9E24C4158095}" type="presOf" srcId="{C81AAE48-FB27-43BE-9944-F320AAFD7F2A}" destId="{667B67D5-C306-44C7-8CCC-C5FAB71112C8}" srcOrd="0" destOrd="0" presId="urn:microsoft.com/office/officeart/2018/2/layout/IconVerticalSolidList"/>
    <dgm:cxn modelId="{287F0AA3-4C45-4757-A015-59B0F2E77F99}" srcId="{9C0CA29F-0C79-415A-A7D2-3BF04B33308E}" destId="{C81AAE48-FB27-43BE-9944-F320AAFD7F2A}" srcOrd="1" destOrd="0" parTransId="{8E1D12DF-01CB-42C1-A170-221C1A32902B}" sibTransId="{53315389-DEC4-4ED1-ABA9-A0C32790D656}"/>
    <dgm:cxn modelId="{55EE340C-FB40-4918-8B3C-9BC4D1D73844}" type="presParOf" srcId="{B615A538-45D2-47CC-BB80-643CDD61BB38}" destId="{B1AD2262-9CDD-4773-8B72-80AB7107AE9C}" srcOrd="0" destOrd="0" presId="urn:microsoft.com/office/officeart/2018/2/layout/IconVerticalSolidList"/>
    <dgm:cxn modelId="{8E45D5C4-95D1-4165-B277-0D231A7685CA}" type="presParOf" srcId="{B1AD2262-9CDD-4773-8B72-80AB7107AE9C}" destId="{88589A5C-ABFF-44CB-B7BA-3DF851811FDD}" srcOrd="0" destOrd="0" presId="urn:microsoft.com/office/officeart/2018/2/layout/IconVerticalSolidList"/>
    <dgm:cxn modelId="{65DE57AF-727B-4A33-AF6C-FED86A1B34BE}" type="presParOf" srcId="{B1AD2262-9CDD-4773-8B72-80AB7107AE9C}" destId="{2FC3DE30-F6E1-4C70-81F8-9E7CDED12F29}" srcOrd="1" destOrd="0" presId="urn:microsoft.com/office/officeart/2018/2/layout/IconVerticalSolidList"/>
    <dgm:cxn modelId="{D0007F6C-F1F2-4E32-99CC-F2B965C430F4}" type="presParOf" srcId="{B1AD2262-9CDD-4773-8B72-80AB7107AE9C}" destId="{179A153D-7964-4ABC-BFAB-15BBE13BB372}" srcOrd="2" destOrd="0" presId="urn:microsoft.com/office/officeart/2018/2/layout/IconVerticalSolidList"/>
    <dgm:cxn modelId="{F70F68D1-144B-4380-B393-00542AF041BF}" type="presParOf" srcId="{B1AD2262-9CDD-4773-8B72-80AB7107AE9C}" destId="{61E1EEC2-95E8-4D1B-951E-22EA52993BBD}" srcOrd="3" destOrd="0" presId="urn:microsoft.com/office/officeart/2018/2/layout/IconVerticalSolidList"/>
    <dgm:cxn modelId="{6924E8A7-2EB7-49B3-B039-7510902757FC}" type="presParOf" srcId="{B615A538-45D2-47CC-BB80-643CDD61BB38}" destId="{3B7F5246-ED78-4716-A6EF-E970C08F709B}" srcOrd="1" destOrd="0" presId="urn:microsoft.com/office/officeart/2018/2/layout/IconVerticalSolidList"/>
    <dgm:cxn modelId="{1AD47099-F65E-4560-BD70-52217B4ABAFD}" type="presParOf" srcId="{B615A538-45D2-47CC-BB80-643CDD61BB38}" destId="{AEFA43CD-C4BA-4618-A3D7-6568E55AB3B2}" srcOrd="2" destOrd="0" presId="urn:microsoft.com/office/officeart/2018/2/layout/IconVerticalSolidList"/>
    <dgm:cxn modelId="{D10A73B8-9558-48E0-A838-2DA3CACD7C18}" type="presParOf" srcId="{AEFA43CD-C4BA-4618-A3D7-6568E55AB3B2}" destId="{520A2CBA-2055-4C4A-9403-1A79F6A9122C}" srcOrd="0" destOrd="0" presId="urn:microsoft.com/office/officeart/2018/2/layout/IconVerticalSolidList"/>
    <dgm:cxn modelId="{6E1174C8-B512-42E4-B2E5-F2D81AE0D534}" type="presParOf" srcId="{AEFA43CD-C4BA-4618-A3D7-6568E55AB3B2}" destId="{428F2CBB-829E-45CA-9766-4515D23E2C7C}" srcOrd="1" destOrd="0" presId="urn:microsoft.com/office/officeart/2018/2/layout/IconVerticalSolidList"/>
    <dgm:cxn modelId="{C775F7C6-3C2F-4A6F-BDC4-86A577A82AB0}" type="presParOf" srcId="{AEFA43CD-C4BA-4618-A3D7-6568E55AB3B2}" destId="{2F6FE582-EE9F-4F5C-887E-5A455E015D6F}" srcOrd="2" destOrd="0" presId="urn:microsoft.com/office/officeart/2018/2/layout/IconVerticalSolidList"/>
    <dgm:cxn modelId="{8BD178A8-3198-402E-87A6-93953B2C92AF}" type="presParOf" srcId="{AEFA43CD-C4BA-4618-A3D7-6568E55AB3B2}" destId="{667B67D5-C306-44C7-8CCC-C5FAB71112C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30B29F-F9E4-3A44-8B7E-5C922468016A}" type="doc">
      <dgm:prSet loTypeId="urn:microsoft.com/office/officeart/2005/8/layout/equation1" loCatId="" qsTypeId="urn:microsoft.com/office/officeart/2005/8/quickstyle/simple1" qsCatId="simple" csTypeId="urn:microsoft.com/office/officeart/2005/8/colors/accent1_2" csCatId="accent1" phldr="1"/>
      <dgm:spPr/>
    </dgm:pt>
    <dgm:pt modelId="{8542E64F-E190-1A45-B381-CD3DEA8A0725}">
      <dgm:prSet phldrT="[Text]"/>
      <dgm:spPr/>
      <dgm:t>
        <a:bodyPr/>
        <a:lstStyle/>
        <a:p>
          <a:r>
            <a:rPr lang="en-US"/>
            <a:t>Developing Age-Friendly &amp; Dementia Friendly Communities</a:t>
          </a:r>
        </a:p>
      </dgm:t>
    </dgm:pt>
    <dgm:pt modelId="{4D7E6EA8-B69A-3B45-A7CE-937D73439C94}" type="parTrans" cxnId="{0F2A91CA-8EE4-1A4C-B2DA-668C5D16570D}">
      <dgm:prSet/>
      <dgm:spPr/>
      <dgm:t>
        <a:bodyPr/>
        <a:lstStyle/>
        <a:p>
          <a:endParaRPr lang="en-US"/>
        </a:p>
      </dgm:t>
    </dgm:pt>
    <dgm:pt modelId="{BEA33810-2F66-0F40-979F-4C1ED76FE5A2}" type="sibTrans" cxnId="{0F2A91CA-8EE4-1A4C-B2DA-668C5D16570D}">
      <dgm:prSet/>
      <dgm:spPr/>
      <dgm:t>
        <a:bodyPr/>
        <a:lstStyle/>
        <a:p>
          <a:endParaRPr lang="en-US"/>
        </a:p>
      </dgm:t>
    </dgm:pt>
    <dgm:pt modelId="{6D51FF0B-1904-8445-B3BB-EC14CC1AFF18}">
      <dgm:prSet phldrT="[Text]"/>
      <dgm:spPr/>
      <dgm:t>
        <a:bodyPr/>
        <a:lstStyle/>
        <a:p>
          <a:r>
            <a:rPr lang="en-US"/>
            <a:t>Helping Older Adults &amp; Their Families Navigate Acute Health Care and Long-term Services &amp; Supports</a:t>
          </a:r>
        </a:p>
      </dgm:t>
    </dgm:pt>
    <dgm:pt modelId="{DDD284C6-A504-084A-BF69-BB16483E7F78}" type="parTrans" cxnId="{149BBF6C-67A1-D448-B0BB-8BCD4B66890B}">
      <dgm:prSet/>
      <dgm:spPr/>
      <dgm:t>
        <a:bodyPr/>
        <a:lstStyle/>
        <a:p>
          <a:endParaRPr lang="en-US"/>
        </a:p>
      </dgm:t>
    </dgm:pt>
    <dgm:pt modelId="{7A934BFE-335B-974A-998A-0FF10C8BD81D}" type="sibTrans" cxnId="{149BBF6C-67A1-D448-B0BB-8BCD4B66890B}">
      <dgm:prSet/>
      <dgm:spPr/>
      <dgm:t>
        <a:bodyPr/>
        <a:lstStyle/>
        <a:p>
          <a:endParaRPr lang="en-US"/>
        </a:p>
      </dgm:t>
    </dgm:pt>
    <dgm:pt modelId="{8E98BAC0-34D0-A540-8D4E-06A9B2F671B8}">
      <dgm:prSet phldrT="[Text]"/>
      <dgm:spPr/>
      <dgm:t>
        <a:bodyPr/>
        <a:lstStyle/>
        <a:p>
          <a:r>
            <a:rPr lang="en-US" dirty="0"/>
            <a:t>Local Community Care Coalition</a:t>
          </a:r>
        </a:p>
      </dgm:t>
    </dgm:pt>
    <dgm:pt modelId="{BC70F6D2-0F13-E84A-9774-7A6151CE8C05}" type="parTrans" cxnId="{0476820D-A087-1A42-ABB1-31EA20764E88}">
      <dgm:prSet/>
      <dgm:spPr/>
      <dgm:t>
        <a:bodyPr/>
        <a:lstStyle/>
        <a:p>
          <a:endParaRPr lang="en-US"/>
        </a:p>
      </dgm:t>
    </dgm:pt>
    <dgm:pt modelId="{187A0A9C-796A-174C-822A-6B267787C76D}" type="sibTrans" cxnId="{0476820D-A087-1A42-ABB1-31EA20764E88}">
      <dgm:prSet/>
      <dgm:spPr/>
      <dgm:t>
        <a:bodyPr/>
        <a:lstStyle/>
        <a:p>
          <a:endParaRPr lang="en-US"/>
        </a:p>
      </dgm:t>
    </dgm:pt>
    <dgm:pt modelId="{79886197-71D9-E24D-8C51-184F7D17B94A}" type="pres">
      <dgm:prSet presAssocID="{3230B29F-F9E4-3A44-8B7E-5C922468016A}" presName="linearFlow" presStyleCnt="0">
        <dgm:presLayoutVars>
          <dgm:dir/>
          <dgm:resizeHandles val="exact"/>
        </dgm:presLayoutVars>
      </dgm:prSet>
      <dgm:spPr/>
    </dgm:pt>
    <dgm:pt modelId="{ED832C57-3E57-9741-9E4F-22FEF5AA0B07}" type="pres">
      <dgm:prSet presAssocID="{8542E64F-E190-1A45-B381-CD3DEA8A0725}" presName="node" presStyleLbl="node1" presStyleIdx="0" presStyleCnt="3">
        <dgm:presLayoutVars>
          <dgm:bulletEnabled val="1"/>
        </dgm:presLayoutVars>
      </dgm:prSet>
      <dgm:spPr/>
      <dgm:t>
        <a:bodyPr/>
        <a:lstStyle/>
        <a:p>
          <a:endParaRPr lang="en-US"/>
        </a:p>
      </dgm:t>
    </dgm:pt>
    <dgm:pt modelId="{43D6FE28-B3C2-2F42-ACD0-BB86308BA66B}" type="pres">
      <dgm:prSet presAssocID="{BEA33810-2F66-0F40-979F-4C1ED76FE5A2}" presName="spacerL" presStyleCnt="0"/>
      <dgm:spPr/>
    </dgm:pt>
    <dgm:pt modelId="{7D54A100-2F8C-7941-AD41-43B8698DE0AA}" type="pres">
      <dgm:prSet presAssocID="{BEA33810-2F66-0F40-979F-4C1ED76FE5A2}" presName="sibTrans" presStyleLbl="sibTrans2D1" presStyleIdx="0" presStyleCnt="2"/>
      <dgm:spPr/>
      <dgm:t>
        <a:bodyPr/>
        <a:lstStyle/>
        <a:p>
          <a:endParaRPr lang="en-US"/>
        </a:p>
      </dgm:t>
    </dgm:pt>
    <dgm:pt modelId="{3A8E5E12-3D29-6245-B813-67C439C06B1B}" type="pres">
      <dgm:prSet presAssocID="{BEA33810-2F66-0F40-979F-4C1ED76FE5A2}" presName="spacerR" presStyleCnt="0"/>
      <dgm:spPr/>
    </dgm:pt>
    <dgm:pt modelId="{3F6A7F88-981E-CE47-BADE-5BB95B978C74}" type="pres">
      <dgm:prSet presAssocID="{6D51FF0B-1904-8445-B3BB-EC14CC1AFF18}" presName="node" presStyleLbl="node1" presStyleIdx="1" presStyleCnt="3">
        <dgm:presLayoutVars>
          <dgm:bulletEnabled val="1"/>
        </dgm:presLayoutVars>
      </dgm:prSet>
      <dgm:spPr/>
      <dgm:t>
        <a:bodyPr/>
        <a:lstStyle/>
        <a:p>
          <a:endParaRPr lang="en-US"/>
        </a:p>
      </dgm:t>
    </dgm:pt>
    <dgm:pt modelId="{A9907F0C-F86C-6340-AA47-8D1E9991444A}" type="pres">
      <dgm:prSet presAssocID="{7A934BFE-335B-974A-998A-0FF10C8BD81D}" presName="spacerL" presStyleCnt="0"/>
      <dgm:spPr/>
    </dgm:pt>
    <dgm:pt modelId="{3C7F205C-A465-FA47-9E3E-74BFED423D26}" type="pres">
      <dgm:prSet presAssocID="{7A934BFE-335B-974A-998A-0FF10C8BD81D}" presName="sibTrans" presStyleLbl="sibTrans2D1" presStyleIdx="1" presStyleCnt="2"/>
      <dgm:spPr/>
      <dgm:t>
        <a:bodyPr/>
        <a:lstStyle/>
        <a:p>
          <a:endParaRPr lang="en-US"/>
        </a:p>
      </dgm:t>
    </dgm:pt>
    <dgm:pt modelId="{8B405D35-5F9E-C042-BFD3-4F1C7FF6562E}" type="pres">
      <dgm:prSet presAssocID="{7A934BFE-335B-974A-998A-0FF10C8BD81D}" presName="spacerR" presStyleCnt="0"/>
      <dgm:spPr/>
    </dgm:pt>
    <dgm:pt modelId="{34F3FE3A-8FAD-AC4F-96BC-52B7C743B587}" type="pres">
      <dgm:prSet presAssocID="{8E98BAC0-34D0-A540-8D4E-06A9B2F671B8}" presName="node" presStyleLbl="node1" presStyleIdx="2" presStyleCnt="3">
        <dgm:presLayoutVars>
          <dgm:bulletEnabled val="1"/>
        </dgm:presLayoutVars>
      </dgm:prSet>
      <dgm:spPr/>
      <dgm:t>
        <a:bodyPr/>
        <a:lstStyle/>
        <a:p>
          <a:endParaRPr lang="en-US"/>
        </a:p>
      </dgm:t>
    </dgm:pt>
  </dgm:ptLst>
  <dgm:cxnLst>
    <dgm:cxn modelId="{0F2A91CA-8EE4-1A4C-B2DA-668C5D16570D}" srcId="{3230B29F-F9E4-3A44-8B7E-5C922468016A}" destId="{8542E64F-E190-1A45-B381-CD3DEA8A0725}" srcOrd="0" destOrd="0" parTransId="{4D7E6EA8-B69A-3B45-A7CE-937D73439C94}" sibTransId="{BEA33810-2F66-0F40-979F-4C1ED76FE5A2}"/>
    <dgm:cxn modelId="{AF416DF5-F919-8641-BAF2-5C225FAE282C}" type="presOf" srcId="{8E98BAC0-34D0-A540-8D4E-06A9B2F671B8}" destId="{34F3FE3A-8FAD-AC4F-96BC-52B7C743B587}" srcOrd="0" destOrd="0" presId="urn:microsoft.com/office/officeart/2005/8/layout/equation1"/>
    <dgm:cxn modelId="{4CCC777A-585F-7D4C-BFDF-786196F14E78}" type="presOf" srcId="{3230B29F-F9E4-3A44-8B7E-5C922468016A}" destId="{79886197-71D9-E24D-8C51-184F7D17B94A}" srcOrd="0" destOrd="0" presId="urn:microsoft.com/office/officeart/2005/8/layout/equation1"/>
    <dgm:cxn modelId="{446D0F12-BD4A-114F-8DA3-94C34A6F0A16}" type="presOf" srcId="{BEA33810-2F66-0F40-979F-4C1ED76FE5A2}" destId="{7D54A100-2F8C-7941-AD41-43B8698DE0AA}" srcOrd="0" destOrd="0" presId="urn:microsoft.com/office/officeart/2005/8/layout/equation1"/>
    <dgm:cxn modelId="{149BBF6C-67A1-D448-B0BB-8BCD4B66890B}" srcId="{3230B29F-F9E4-3A44-8B7E-5C922468016A}" destId="{6D51FF0B-1904-8445-B3BB-EC14CC1AFF18}" srcOrd="1" destOrd="0" parTransId="{DDD284C6-A504-084A-BF69-BB16483E7F78}" sibTransId="{7A934BFE-335B-974A-998A-0FF10C8BD81D}"/>
    <dgm:cxn modelId="{0476820D-A087-1A42-ABB1-31EA20764E88}" srcId="{3230B29F-F9E4-3A44-8B7E-5C922468016A}" destId="{8E98BAC0-34D0-A540-8D4E-06A9B2F671B8}" srcOrd="2" destOrd="0" parTransId="{BC70F6D2-0F13-E84A-9774-7A6151CE8C05}" sibTransId="{187A0A9C-796A-174C-822A-6B267787C76D}"/>
    <dgm:cxn modelId="{F0AC3AAA-06A1-A549-9D9B-8A74D6DB3C9B}" type="presOf" srcId="{7A934BFE-335B-974A-998A-0FF10C8BD81D}" destId="{3C7F205C-A465-FA47-9E3E-74BFED423D26}" srcOrd="0" destOrd="0" presId="urn:microsoft.com/office/officeart/2005/8/layout/equation1"/>
    <dgm:cxn modelId="{C4EDCC76-941B-D943-9FD8-A684A7410700}" type="presOf" srcId="{8542E64F-E190-1A45-B381-CD3DEA8A0725}" destId="{ED832C57-3E57-9741-9E4F-22FEF5AA0B07}" srcOrd="0" destOrd="0" presId="urn:microsoft.com/office/officeart/2005/8/layout/equation1"/>
    <dgm:cxn modelId="{ABC422B0-7B63-C144-8B62-15BF6C59EA11}" type="presOf" srcId="{6D51FF0B-1904-8445-B3BB-EC14CC1AFF18}" destId="{3F6A7F88-981E-CE47-BADE-5BB95B978C74}" srcOrd="0" destOrd="0" presId="urn:microsoft.com/office/officeart/2005/8/layout/equation1"/>
    <dgm:cxn modelId="{85D521BC-040E-B842-A098-94500E68BB59}" type="presParOf" srcId="{79886197-71D9-E24D-8C51-184F7D17B94A}" destId="{ED832C57-3E57-9741-9E4F-22FEF5AA0B07}" srcOrd="0" destOrd="0" presId="urn:microsoft.com/office/officeart/2005/8/layout/equation1"/>
    <dgm:cxn modelId="{73AFFBE2-D1B3-5341-ADD9-6BF075C36189}" type="presParOf" srcId="{79886197-71D9-E24D-8C51-184F7D17B94A}" destId="{43D6FE28-B3C2-2F42-ACD0-BB86308BA66B}" srcOrd="1" destOrd="0" presId="urn:microsoft.com/office/officeart/2005/8/layout/equation1"/>
    <dgm:cxn modelId="{D608CDF9-34C7-2E49-8522-7A1EEE59D78B}" type="presParOf" srcId="{79886197-71D9-E24D-8C51-184F7D17B94A}" destId="{7D54A100-2F8C-7941-AD41-43B8698DE0AA}" srcOrd="2" destOrd="0" presId="urn:microsoft.com/office/officeart/2005/8/layout/equation1"/>
    <dgm:cxn modelId="{5AE9A7A6-7765-D34A-89B1-584238DDFAD4}" type="presParOf" srcId="{79886197-71D9-E24D-8C51-184F7D17B94A}" destId="{3A8E5E12-3D29-6245-B813-67C439C06B1B}" srcOrd="3" destOrd="0" presId="urn:microsoft.com/office/officeart/2005/8/layout/equation1"/>
    <dgm:cxn modelId="{6EF6EEFA-8175-E446-B327-B1D1E5371CA7}" type="presParOf" srcId="{79886197-71D9-E24D-8C51-184F7D17B94A}" destId="{3F6A7F88-981E-CE47-BADE-5BB95B978C74}" srcOrd="4" destOrd="0" presId="urn:microsoft.com/office/officeart/2005/8/layout/equation1"/>
    <dgm:cxn modelId="{D5DB70DF-E521-B148-845E-2975886B8573}" type="presParOf" srcId="{79886197-71D9-E24D-8C51-184F7D17B94A}" destId="{A9907F0C-F86C-6340-AA47-8D1E9991444A}" srcOrd="5" destOrd="0" presId="urn:microsoft.com/office/officeart/2005/8/layout/equation1"/>
    <dgm:cxn modelId="{DDE85267-DAC4-7345-BC59-0B179A8358A6}" type="presParOf" srcId="{79886197-71D9-E24D-8C51-184F7D17B94A}" destId="{3C7F205C-A465-FA47-9E3E-74BFED423D26}" srcOrd="6" destOrd="0" presId="urn:microsoft.com/office/officeart/2005/8/layout/equation1"/>
    <dgm:cxn modelId="{C1006DA7-E0BE-5342-8869-EC89770649CB}" type="presParOf" srcId="{79886197-71D9-E24D-8C51-184F7D17B94A}" destId="{8B405D35-5F9E-C042-BFD3-4F1C7FF6562E}" srcOrd="7" destOrd="0" presId="urn:microsoft.com/office/officeart/2005/8/layout/equation1"/>
    <dgm:cxn modelId="{90F8C623-4DB9-6A4B-9114-9CDD2BAC79CD}" type="presParOf" srcId="{79886197-71D9-E24D-8C51-184F7D17B94A}" destId="{34F3FE3A-8FAD-AC4F-96BC-52B7C743B587}"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89A5C-ABFF-44CB-B7BA-3DF851811FDD}">
      <dsp:nvSpPr>
        <dsp:cNvPr id="0" name=""/>
        <dsp:cNvSpPr/>
      </dsp:nvSpPr>
      <dsp:spPr>
        <a:xfrm>
          <a:off x="0" y="422058"/>
          <a:ext cx="10515600" cy="13054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C3DE30-F6E1-4C70-81F8-9E7CDED12F29}">
      <dsp:nvSpPr>
        <dsp:cNvPr id="0" name=""/>
        <dsp:cNvSpPr/>
      </dsp:nvSpPr>
      <dsp:spPr>
        <a:xfrm>
          <a:off x="426970" y="776219"/>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1E1EEC2-95E8-4D1B-951E-22EA52993BBD}">
      <dsp:nvSpPr>
        <dsp:cNvPr id="0" name=""/>
        <dsp:cNvSpPr/>
      </dsp:nvSpPr>
      <dsp:spPr>
        <a:xfrm>
          <a:off x="1507738" y="490617"/>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lvl="0" algn="l" defTabSz="1111250">
            <a:lnSpc>
              <a:spcPct val="100000"/>
            </a:lnSpc>
            <a:spcBef>
              <a:spcPct val="0"/>
            </a:spcBef>
            <a:spcAft>
              <a:spcPct val="35000"/>
            </a:spcAft>
          </a:pPr>
          <a:r>
            <a:rPr lang="en-US" sz="2500" kern="1200" dirty="0"/>
            <a:t>Learners will self-report confidence in, clarity of, and commitment to the topics discussed</a:t>
          </a:r>
        </a:p>
      </dsp:txBody>
      <dsp:txXfrm>
        <a:off x="1507738" y="490617"/>
        <a:ext cx="9007861" cy="1305401"/>
      </dsp:txXfrm>
    </dsp:sp>
    <dsp:sp modelId="{520A2CBA-2055-4C4A-9403-1A79F6A9122C}">
      <dsp:nvSpPr>
        <dsp:cNvPr id="0" name=""/>
        <dsp:cNvSpPr/>
      </dsp:nvSpPr>
      <dsp:spPr>
        <a:xfrm>
          <a:off x="0" y="2338844"/>
          <a:ext cx="10515600" cy="13054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8F2CBB-829E-45CA-9766-4515D23E2C7C}">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67B67D5-C306-44C7-8CCC-C5FAB71112C8}">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lvl="0" algn="l" defTabSz="1111250">
            <a:lnSpc>
              <a:spcPct val="100000"/>
            </a:lnSpc>
            <a:spcBef>
              <a:spcPct val="0"/>
            </a:spcBef>
            <a:spcAft>
              <a:spcPct val="35000"/>
            </a:spcAft>
          </a:pPr>
          <a:r>
            <a:rPr lang="en-US" sz="2500" kern="1200"/>
            <a:t>Learners will self-report one intended change in practice</a:t>
          </a:r>
        </a:p>
      </dsp:txBody>
      <dsp:txXfrm>
        <a:off x="1507738" y="2338844"/>
        <a:ext cx="9007861" cy="13054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32C57-3E57-9741-9E4F-22FEF5AA0B07}">
      <dsp:nvSpPr>
        <dsp:cNvPr id="0" name=""/>
        <dsp:cNvSpPr/>
      </dsp:nvSpPr>
      <dsp:spPr>
        <a:xfrm>
          <a:off x="1742" y="557137"/>
          <a:ext cx="2309961" cy="230996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a:t>Developing Age-Friendly &amp; Dementia Friendly Communities</a:t>
          </a:r>
        </a:p>
      </dsp:txBody>
      <dsp:txXfrm>
        <a:off x="340028" y="895423"/>
        <a:ext cx="1633389" cy="1633389"/>
      </dsp:txXfrm>
    </dsp:sp>
    <dsp:sp modelId="{7D54A100-2F8C-7941-AD41-43B8698DE0AA}">
      <dsp:nvSpPr>
        <dsp:cNvPr id="0" name=""/>
        <dsp:cNvSpPr/>
      </dsp:nvSpPr>
      <dsp:spPr>
        <a:xfrm>
          <a:off x="2499272" y="1042229"/>
          <a:ext cx="1339777" cy="133977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676859" y="1554560"/>
        <a:ext cx="984603" cy="315115"/>
      </dsp:txXfrm>
    </dsp:sp>
    <dsp:sp modelId="{3F6A7F88-981E-CE47-BADE-5BB95B978C74}">
      <dsp:nvSpPr>
        <dsp:cNvPr id="0" name=""/>
        <dsp:cNvSpPr/>
      </dsp:nvSpPr>
      <dsp:spPr>
        <a:xfrm>
          <a:off x="4026619" y="557137"/>
          <a:ext cx="2309961" cy="230996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a:t>Helping Older Adults &amp; Their Families Navigate Acute Health Care and Long-term Services &amp; Supports</a:t>
          </a:r>
        </a:p>
      </dsp:txBody>
      <dsp:txXfrm>
        <a:off x="4364905" y="895423"/>
        <a:ext cx="1633389" cy="1633389"/>
      </dsp:txXfrm>
    </dsp:sp>
    <dsp:sp modelId="{3C7F205C-A465-FA47-9E3E-74BFED423D26}">
      <dsp:nvSpPr>
        <dsp:cNvPr id="0" name=""/>
        <dsp:cNvSpPr/>
      </dsp:nvSpPr>
      <dsp:spPr>
        <a:xfrm>
          <a:off x="6524149" y="1042229"/>
          <a:ext cx="1339777" cy="1339777"/>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701736" y="1318223"/>
        <a:ext cx="984603" cy="787789"/>
      </dsp:txXfrm>
    </dsp:sp>
    <dsp:sp modelId="{34F3FE3A-8FAD-AC4F-96BC-52B7C743B587}">
      <dsp:nvSpPr>
        <dsp:cNvPr id="0" name=""/>
        <dsp:cNvSpPr/>
      </dsp:nvSpPr>
      <dsp:spPr>
        <a:xfrm>
          <a:off x="8051495" y="557137"/>
          <a:ext cx="2309961" cy="230996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Local Community Care Coalition</a:t>
          </a:r>
        </a:p>
      </dsp:txBody>
      <dsp:txXfrm>
        <a:off x="8389781" y="895423"/>
        <a:ext cx="1633389" cy="163338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B5B40B-420F-AD4C-A712-301D479D49E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378636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B5B40B-420F-AD4C-A712-301D479D49E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119095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B5B40B-420F-AD4C-A712-301D479D49E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2677137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B5B40B-420F-AD4C-A712-301D479D49E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5CA2-BFF0-9D43-9C34-368A5BB33C6C}"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52566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B5B40B-420F-AD4C-A712-301D479D49E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809366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4B5B40B-420F-AD4C-A712-301D479D49E8}"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3709832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4B5B40B-420F-AD4C-A712-301D479D49E8}"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2340874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B5B40B-420F-AD4C-A712-301D479D49E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134544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B5B40B-420F-AD4C-A712-301D479D49E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2552842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5B40B-420F-AD4C-A712-301D479D49E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2104632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B5B40B-420F-AD4C-A712-301D479D49E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639906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B5B40B-420F-AD4C-A712-301D479D49E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174954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5B40B-420F-AD4C-A712-301D479D49E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332875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B5B40B-420F-AD4C-A712-301D479D49E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52671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B5B40B-420F-AD4C-A712-301D479D49E8}"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166527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B5B40B-420F-AD4C-A712-301D479D49E8}"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235643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4B5B40B-420F-AD4C-A712-301D479D49E8}"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223249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B5B40B-420F-AD4C-A712-301D479D49E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178838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B5B40B-420F-AD4C-A712-301D479D49E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AE5CA2-BFF0-9D43-9C34-368A5BB33C6C}" type="slidenum">
              <a:rPr lang="en-US" smtClean="0"/>
              <a:t>‹#›</a:t>
            </a:fld>
            <a:endParaRPr lang="en-US"/>
          </a:p>
        </p:txBody>
      </p:sp>
    </p:spTree>
    <p:extLst>
      <p:ext uri="{BB962C8B-B14F-4D97-AF65-F5344CB8AC3E}">
        <p14:creationId xmlns:p14="http://schemas.microsoft.com/office/powerpoint/2010/main" val="265214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4B5B40B-420F-AD4C-A712-301D479D49E8}" type="datetimeFigureOut">
              <a:rPr lang="en-US" smtClean="0"/>
              <a:t>11/5/2021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3AE5CA2-BFF0-9D43-9C34-368A5BB33C6C}" type="slidenum">
              <a:rPr lang="en-US" smtClean="0"/>
              <a:t>‹#›</a:t>
            </a:fld>
            <a:endParaRPr lang="en-US"/>
          </a:p>
        </p:txBody>
      </p:sp>
    </p:spTree>
    <p:extLst>
      <p:ext uri="{BB962C8B-B14F-4D97-AF65-F5344CB8AC3E}">
        <p14:creationId xmlns:p14="http://schemas.microsoft.com/office/powerpoint/2010/main" val="1899688336"/>
      </p:ext>
    </p:extLst>
  </p:cSld>
  <p:clrMap bg1="lt1" tx1="dk1" bg2="lt2" tx2="dk2" accent1="accent1" accent2="accent2" accent3="accent3" accent4="accent4" accent5="accent5" accent6="accent6" hlink="hlink" folHlink="folHlink"/>
  <p:sldLayoutIdLst>
    <p:sldLayoutId id="2147484579" r:id="rId1"/>
    <p:sldLayoutId id="2147484580" r:id="rId2"/>
    <p:sldLayoutId id="2147484581" r:id="rId3"/>
    <p:sldLayoutId id="2147484582" r:id="rId4"/>
    <p:sldLayoutId id="2147484583" r:id="rId5"/>
    <p:sldLayoutId id="2147484584" r:id="rId6"/>
    <p:sldLayoutId id="2147484585" r:id="rId7"/>
    <p:sldLayoutId id="2147484586" r:id="rId8"/>
    <p:sldLayoutId id="2147484587" r:id="rId9"/>
    <p:sldLayoutId id="2147484588" r:id="rId10"/>
    <p:sldLayoutId id="2147484589" r:id="rId11"/>
    <p:sldLayoutId id="2147484590" r:id="rId12"/>
    <p:sldLayoutId id="2147484591" r:id="rId13"/>
    <p:sldLayoutId id="2147484592" r:id="rId14"/>
    <p:sldLayoutId id="2147484593" r:id="rId15"/>
    <p:sldLayoutId id="2147484594" r:id="rId16"/>
    <p:sldLayoutId id="2147484595" r:id="rId17"/>
    <p:sldLayoutId id="2147484596" r:id="rId18"/>
    <p:sldLayoutId id="2147484597"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3" Type="http://schemas.openxmlformats.org/officeDocument/2006/relationships/hyperlink" Target="https://franciscanhealthcare.formstack.com/forms/icpn_ed_series" TargetMode="External"/><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DCC8B-928F-6B4E-BBD9-057D21B2FD75}"/>
              </a:ext>
            </a:extLst>
          </p:cNvPr>
          <p:cNvSpPr>
            <a:spLocks noGrp="1"/>
          </p:cNvSpPr>
          <p:nvPr>
            <p:ph type="title"/>
          </p:nvPr>
        </p:nvSpPr>
        <p:spPr>
          <a:xfrm>
            <a:off x="1303868" y="982132"/>
            <a:ext cx="9592732" cy="2684177"/>
          </a:xfrm>
        </p:spPr>
        <p:txBody>
          <a:bodyPr>
            <a:normAutofit/>
          </a:bodyPr>
          <a:lstStyle/>
          <a:p>
            <a:r>
              <a:rPr lang="en-US" dirty="0"/>
              <a:t>A Model for Parish/Faith Community Nursing: </a:t>
            </a:r>
            <a:br>
              <a:rPr lang="en-US" dirty="0"/>
            </a:br>
            <a:r>
              <a:rPr lang="en-US" dirty="0"/>
              <a:t>Collaborative Initiatives that Help Our Communities Become More Age and Dementia Friendly</a:t>
            </a:r>
            <a:br>
              <a:rPr lang="en-US" dirty="0"/>
            </a:br>
            <a:r>
              <a:rPr lang="en-US" dirty="0"/>
              <a:t> </a:t>
            </a:r>
          </a:p>
        </p:txBody>
      </p:sp>
      <p:sp>
        <p:nvSpPr>
          <p:cNvPr id="3" name="Text Placeholder 2">
            <a:extLst>
              <a:ext uri="{FF2B5EF4-FFF2-40B4-BE49-F238E27FC236}">
                <a16:creationId xmlns:a16="http://schemas.microsoft.com/office/drawing/2014/main" id="{7C2CDC0A-EB89-4D4E-91D8-9B63935C0321}"/>
              </a:ext>
            </a:extLst>
          </p:cNvPr>
          <p:cNvSpPr>
            <a:spLocks noGrp="1"/>
          </p:cNvSpPr>
          <p:nvPr>
            <p:ph type="body" idx="1"/>
          </p:nvPr>
        </p:nvSpPr>
        <p:spPr/>
        <p:txBody>
          <a:bodyPr>
            <a:normAutofit lnSpcReduction="10000"/>
          </a:bodyPr>
          <a:lstStyle/>
          <a:p>
            <a:r>
              <a:rPr lang="en-US" sz="2800" dirty="0"/>
              <a:t>Implementing the “Living Longer/Living Better Guide” Developed Through the Indiana Commission on Aging and Its Partner Organizations</a:t>
            </a:r>
          </a:p>
        </p:txBody>
      </p:sp>
    </p:spTree>
    <p:extLst>
      <p:ext uri="{BB962C8B-B14F-4D97-AF65-F5344CB8AC3E}">
        <p14:creationId xmlns:p14="http://schemas.microsoft.com/office/powerpoint/2010/main" val="203071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F080D-814A-1041-B2B0-1AA4136A0E32}"/>
              </a:ext>
            </a:extLst>
          </p:cNvPr>
          <p:cNvSpPr>
            <a:spLocks noGrp="1"/>
          </p:cNvSpPr>
          <p:nvPr>
            <p:ph type="title"/>
          </p:nvPr>
        </p:nvSpPr>
        <p:spPr/>
        <p:txBody>
          <a:bodyPr/>
          <a:lstStyle/>
          <a:p>
            <a:r>
              <a:rPr lang="en-US" dirty="0"/>
              <a:t>History of the Guide</a:t>
            </a:r>
          </a:p>
        </p:txBody>
      </p:sp>
      <p:sp>
        <p:nvSpPr>
          <p:cNvPr id="3" name="Content Placeholder 2">
            <a:extLst>
              <a:ext uri="{FF2B5EF4-FFF2-40B4-BE49-F238E27FC236}">
                <a16:creationId xmlns:a16="http://schemas.microsoft.com/office/drawing/2014/main" id="{4C9D50D3-404F-214F-ABD0-CE733F4B9038}"/>
              </a:ext>
            </a:extLst>
          </p:cNvPr>
          <p:cNvSpPr>
            <a:spLocks noGrp="1"/>
          </p:cNvSpPr>
          <p:nvPr>
            <p:ph idx="1"/>
          </p:nvPr>
        </p:nvSpPr>
        <p:spPr/>
        <p:txBody>
          <a:bodyPr>
            <a:normAutofit/>
          </a:bodyPr>
          <a:lstStyle/>
          <a:p>
            <a:pPr marL="0" indent="0">
              <a:buNone/>
            </a:pPr>
            <a:r>
              <a:rPr lang="en-US" dirty="0"/>
              <a:t>Brought together in 2015 by Dr. JoAnn Burke and other interested citizens, the coalition is composed of interested community members, local health care and aging services providers, and local government in the Tipton community. </a:t>
            </a:r>
            <a:r>
              <a:rPr lang="en-US" dirty="0" err="1"/>
              <a:t>Qsource</a:t>
            </a:r>
            <a:r>
              <a:rPr lang="en-US" dirty="0"/>
              <a:t>, the organization in Indiana contracted with the Centers for Medicare and Medicaid Services to improve the quality of care for Medicare beneficiaries, informally has supported the work of the Tipton coalition. </a:t>
            </a:r>
          </a:p>
        </p:txBody>
      </p:sp>
    </p:spTree>
    <p:extLst>
      <p:ext uri="{BB962C8B-B14F-4D97-AF65-F5344CB8AC3E}">
        <p14:creationId xmlns:p14="http://schemas.microsoft.com/office/powerpoint/2010/main" val="1357664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has the Tipton community care coalition accomplished in the last 5 years?</a:t>
            </a:r>
          </a:p>
        </p:txBody>
      </p:sp>
      <p:sp>
        <p:nvSpPr>
          <p:cNvPr id="3" name="Content Placeholder 2"/>
          <p:cNvSpPr>
            <a:spLocks noGrp="1"/>
          </p:cNvSpPr>
          <p:nvPr>
            <p:ph idx="1"/>
          </p:nvPr>
        </p:nvSpPr>
        <p:spPr/>
        <p:txBody>
          <a:bodyPr>
            <a:normAutofit fontScale="92500"/>
          </a:bodyPr>
          <a:lstStyle/>
          <a:p>
            <a:pPr lvl="1"/>
            <a:r>
              <a:rPr lang="en-US" sz="2400" dirty="0"/>
              <a:t>A community education committee was formed that held 2 programs to help the community understand Medicare, Medicaid, and other services for older people including guardianship.  5 people volunteered to help with the Area Agency on Aging guardianship program as a result of these community  education programs</a:t>
            </a:r>
          </a:p>
          <a:p>
            <a:pPr lvl="1"/>
            <a:r>
              <a:rPr lang="en-US" sz="2400" dirty="0"/>
              <a:t>A representative from the Care Coalition worked with the local trail committee to obtain a grant to expand the trail system in the park so older adults would have more opportunities to walk in a safe place</a:t>
            </a:r>
          </a:p>
          <a:p>
            <a:endParaRPr lang="en-US" dirty="0"/>
          </a:p>
        </p:txBody>
      </p:sp>
    </p:spTree>
    <p:extLst>
      <p:ext uri="{BB962C8B-B14F-4D97-AF65-F5344CB8AC3E}">
        <p14:creationId xmlns:p14="http://schemas.microsoft.com/office/powerpoint/2010/main" val="3302543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977F9-FC9D-8441-BE0B-3F687476FBE3}"/>
              </a:ext>
            </a:extLst>
          </p:cNvPr>
          <p:cNvSpPr>
            <a:spLocks noGrp="1"/>
          </p:cNvSpPr>
          <p:nvPr>
            <p:ph type="title"/>
          </p:nvPr>
        </p:nvSpPr>
        <p:spPr/>
        <p:txBody>
          <a:bodyPr/>
          <a:lstStyle/>
          <a:p>
            <a:r>
              <a:rPr lang="en-US" dirty="0"/>
              <a:t>Affordable senior housing and senior transportation</a:t>
            </a:r>
          </a:p>
        </p:txBody>
      </p:sp>
      <p:sp>
        <p:nvSpPr>
          <p:cNvPr id="3" name="Content Placeholder 2">
            <a:extLst>
              <a:ext uri="{FF2B5EF4-FFF2-40B4-BE49-F238E27FC236}">
                <a16:creationId xmlns:a16="http://schemas.microsoft.com/office/drawing/2014/main" id="{E4A0D981-3F9A-B340-9A5F-D9C1ABD95CE1}"/>
              </a:ext>
            </a:extLst>
          </p:cNvPr>
          <p:cNvSpPr>
            <a:spLocks noGrp="1"/>
          </p:cNvSpPr>
          <p:nvPr>
            <p:ph idx="1"/>
          </p:nvPr>
        </p:nvSpPr>
        <p:spPr/>
        <p:txBody>
          <a:bodyPr/>
          <a:lstStyle/>
          <a:p>
            <a:r>
              <a:rPr lang="en-US" dirty="0"/>
              <a:t>The care coalition helped bring 9.2 millions dollars to the </a:t>
            </a:r>
            <a:r>
              <a:rPr lang="en-US" dirty="0" err="1"/>
              <a:t>tipton</a:t>
            </a:r>
            <a:r>
              <a:rPr lang="en-US" dirty="0"/>
              <a:t> community for affordable senior housing</a:t>
            </a:r>
          </a:p>
          <a:p>
            <a:r>
              <a:rPr lang="en-US" dirty="0"/>
              <a:t>The care coalition helped the </a:t>
            </a:r>
            <a:r>
              <a:rPr lang="en-US" dirty="0" err="1"/>
              <a:t>tipton</a:t>
            </a:r>
            <a:r>
              <a:rPr lang="en-US" dirty="0"/>
              <a:t> senior center write a grant for a second bus for senior transportation</a:t>
            </a:r>
          </a:p>
        </p:txBody>
      </p:sp>
    </p:spTree>
    <p:extLst>
      <p:ext uri="{BB962C8B-B14F-4D97-AF65-F5344CB8AC3E}">
        <p14:creationId xmlns:p14="http://schemas.microsoft.com/office/powerpoint/2010/main" val="238527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811CB-6D35-B74D-B1F4-C22F3559AE46}"/>
              </a:ext>
            </a:extLst>
          </p:cNvPr>
          <p:cNvSpPr>
            <a:spLocks noGrp="1"/>
          </p:cNvSpPr>
          <p:nvPr>
            <p:ph type="title"/>
          </p:nvPr>
        </p:nvSpPr>
        <p:spPr/>
        <p:txBody>
          <a:bodyPr>
            <a:normAutofit/>
          </a:bodyPr>
          <a:lstStyle/>
          <a:p>
            <a:r>
              <a:rPr lang="en-US" dirty="0"/>
              <a:t>The work continues . . .</a:t>
            </a:r>
            <a:br>
              <a:rPr lang="en-US" dirty="0"/>
            </a:br>
            <a:r>
              <a:rPr lang="en-US" dirty="0"/>
              <a:t>Work Group 1</a:t>
            </a:r>
          </a:p>
        </p:txBody>
      </p:sp>
      <p:sp>
        <p:nvSpPr>
          <p:cNvPr id="3" name="Content Placeholder 2">
            <a:extLst>
              <a:ext uri="{FF2B5EF4-FFF2-40B4-BE49-F238E27FC236}">
                <a16:creationId xmlns:a16="http://schemas.microsoft.com/office/drawing/2014/main" id="{C2E4AD84-A5AD-0042-BBD9-AEB3036151BE}"/>
              </a:ext>
            </a:extLst>
          </p:cNvPr>
          <p:cNvSpPr>
            <a:spLocks noGrp="1"/>
          </p:cNvSpPr>
          <p:nvPr>
            <p:ph idx="1"/>
          </p:nvPr>
        </p:nvSpPr>
        <p:spPr>
          <a:xfrm>
            <a:off x="1202499" y="2492679"/>
            <a:ext cx="8955062" cy="3716532"/>
          </a:xfrm>
        </p:spPr>
        <p:txBody>
          <a:bodyPr>
            <a:normAutofit fontScale="62500" lnSpcReduction="20000"/>
          </a:bodyPr>
          <a:lstStyle/>
          <a:p>
            <a:pPr marL="0" indent="0">
              <a:buNone/>
            </a:pPr>
            <a:endParaRPr lang="en-US" dirty="0"/>
          </a:p>
          <a:p>
            <a:pPr lvl="1"/>
            <a:r>
              <a:rPr lang="en-US" sz="2600" dirty="0"/>
              <a:t>continues to work with local government and State Rep. Tony Cook to improve crosswalks at two locations in town with a particular focus on the Indiana 28 crosswalk on east side of Tipton where INDOT blames City of Tipton and City of Tipton blames INDOT for lack of a crosswalk that would enable older adults in affordable senior apartments to walk to the food store across the busy highway (some have dubbed the current policy “RUN GRANNY RUN” – we are advocating for a solution to this public safety problem) </a:t>
            </a:r>
          </a:p>
          <a:p>
            <a:pPr lvl="1"/>
            <a:r>
              <a:rPr lang="en-US" sz="2600" dirty="0"/>
              <a:t>continues to work with the local Planning Commission to remove the zoning ordinance that prohibits older adult residences in the downtown area (current zoning forced the 49 unit affordable senior apartments built in 2020 to be located on east edge of Tipton where there are walkability/public safety problems)</a:t>
            </a:r>
          </a:p>
        </p:txBody>
      </p:sp>
    </p:spTree>
    <p:extLst>
      <p:ext uri="{BB962C8B-B14F-4D97-AF65-F5344CB8AC3E}">
        <p14:creationId xmlns:p14="http://schemas.microsoft.com/office/powerpoint/2010/main" val="2855304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work continues . . .</a:t>
            </a:r>
            <a:br>
              <a:rPr lang="en-US" dirty="0"/>
            </a:br>
            <a:r>
              <a:rPr lang="en-US" dirty="0"/>
              <a:t>Work Group 1</a:t>
            </a:r>
          </a:p>
        </p:txBody>
      </p:sp>
      <p:sp>
        <p:nvSpPr>
          <p:cNvPr id="3" name="Content Placeholder 2"/>
          <p:cNvSpPr>
            <a:spLocks noGrp="1"/>
          </p:cNvSpPr>
          <p:nvPr>
            <p:ph idx="1"/>
          </p:nvPr>
        </p:nvSpPr>
        <p:spPr/>
        <p:txBody>
          <a:bodyPr>
            <a:normAutofit/>
          </a:bodyPr>
          <a:lstStyle/>
          <a:p>
            <a:pPr lvl="1"/>
            <a:r>
              <a:rPr lang="en-US" sz="2800" dirty="0"/>
              <a:t>continues to advocate for affordable senior housing in a location in the city where there has been remonstrance (We just got permits for 5 units!)</a:t>
            </a:r>
          </a:p>
          <a:p>
            <a:pPr lvl="1"/>
            <a:r>
              <a:rPr lang="en-US" sz="2800" dirty="0"/>
              <a:t>is bringing together local and state organizations to start a family caregiver support group for families who have a member who has a dementia</a:t>
            </a:r>
          </a:p>
          <a:p>
            <a:endParaRPr lang="en-US" dirty="0"/>
          </a:p>
        </p:txBody>
      </p:sp>
    </p:spTree>
    <p:extLst>
      <p:ext uri="{BB962C8B-B14F-4D97-AF65-F5344CB8AC3E}">
        <p14:creationId xmlns:p14="http://schemas.microsoft.com/office/powerpoint/2010/main" val="319281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CFCB-EF35-8449-AF15-9F905ECBEDE3}"/>
              </a:ext>
            </a:extLst>
          </p:cNvPr>
          <p:cNvSpPr>
            <a:spLocks noGrp="1"/>
          </p:cNvSpPr>
          <p:nvPr>
            <p:ph type="title"/>
          </p:nvPr>
        </p:nvSpPr>
        <p:spPr/>
        <p:txBody>
          <a:bodyPr>
            <a:normAutofit/>
          </a:bodyPr>
          <a:lstStyle/>
          <a:p>
            <a:r>
              <a:rPr lang="en-US" dirty="0"/>
              <a:t>Work Group 2: IU Health/Tipton Hospital</a:t>
            </a:r>
          </a:p>
        </p:txBody>
      </p:sp>
      <p:sp>
        <p:nvSpPr>
          <p:cNvPr id="3" name="Content Placeholder 2">
            <a:extLst>
              <a:ext uri="{FF2B5EF4-FFF2-40B4-BE49-F238E27FC236}">
                <a16:creationId xmlns:a16="http://schemas.microsoft.com/office/drawing/2014/main" id="{7289C2E2-8AB4-1C4B-B0F1-5E814A3B595C}"/>
              </a:ext>
            </a:extLst>
          </p:cNvPr>
          <p:cNvSpPr>
            <a:spLocks noGrp="1"/>
          </p:cNvSpPr>
          <p:nvPr>
            <p:ph idx="1"/>
          </p:nvPr>
        </p:nvSpPr>
        <p:spPr/>
        <p:txBody>
          <a:bodyPr>
            <a:normAutofit fontScale="92500"/>
          </a:bodyPr>
          <a:lstStyle/>
          <a:p>
            <a:pPr marL="0" indent="0">
              <a:buNone/>
            </a:pPr>
            <a:endParaRPr lang="en-US" dirty="0"/>
          </a:p>
          <a:p>
            <a:pPr lvl="1"/>
            <a:r>
              <a:rPr lang="en-US" sz="2400" dirty="0"/>
              <a:t>continues to work toward expanding staff training to enhance age and dementia friendly practices</a:t>
            </a:r>
          </a:p>
          <a:p>
            <a:pPr lvl="1"/>
            <a:r>
              <a:rPr lang="en-US" sz="2400" dirty="0"/>
              <a:t> Dementia Friends Indiana has offered training to some of the staff</a:t>
            </a:r>
          </a:p>
          <a:p>
            <a:pPr lvl="1"/>
            <a:r>
              <a:rPr lang="en-US" sz="2400" dirty="0"/>
              <a:t>Is helping the community learn about age and dementia friendly integrated primary care that includes behavioral health assessment and referral and a pharmacist within the primary care practice office.</a:t>
            </a:r>
          </a:p>
        </p:txBody>
      </p:sp>
    </p:spTree>
    <p:extLst>
      <p:ext uri="{BB962C8B-B14F-4D97-AF65-F5344CB8AC3E}">
        <p14:creationId xmlns:p14="http://schemas.microsoft.com/office/powerpoint/2010/main" val="88438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F080D-814A-1041-B2B0-1AA4136A0E32}"/>
              </a:ext>
            </a:extLst>
          </p:cNvPr>
          <p:cNvSpPr>
            <a:spLocks noGrp="1"/>
          </p:cNvSpPr>
          <p:nvPr>
            <p:ph type="title"/>
          </p:nvPr>
        </p:nvSpPr>
        <p:spPr/>
        <p:txBody>
          <a:bodyPr/>
          <a:lstStyle/>
          <a:p>
            <a:r>
              <a:rPr lang="en-US" dirty="0"/>
              <a:t>Development of the Guide</a:t>
            </a:r>
          </a:p>
        </p:txBody>
      </p:sp>
      <p:sp>
        <p:nvSpPr>
          <p:cNvPr id="3" name="Content Placeholder 2">
            <a:extLst>
              <a:ext uri="{FF2B5EF4-FFF2-40B4-BE49-F238E27FC236}">
                <a16:creationId xmlns:a16="http://schemas.microsoft.com/office/drawing/2014/main" id="{4C9D50D3-404F-214F-ABD0-CE733F4B9038}"/>
              </a:ext>
            </a:extLst>
          </p:cNvPr>
          <p:cNvSpPr>
            <a:spLocks noGrp="1"/>
          </p:cNvSpPr>
          <p:nvPr>
            <p:ph idx="1"/>
          </p:nvPr>
        </p:nvSpPr>
        <p:spPr/>
        <p:txBody>
          <a:bodyPr>
            <a:normAutofit/>
          </a:bodyPr>
          <a:lstStyle/>
          <a:p>
            <a:pPr marL="0" indent="0">
              <a:buNone/>
            </a:pPr>
            <a:r>
              <a:rPr lang="en-US" dirty="0"/>
              <a:t>In January 2019, Dr. Burke gave a presentation about the work of this community coalition to the Indiana Commission on Aging.  The Commission asked her to develop a guide for use by other communities in Indiana.  This Guide was developed, and then it was vetted by organizations who partnered with the Commission for this purpose.</a:t>
            </a:r>
          </a:p>
        </p:txBody>
      </p:sp>
    </p:spTree>
    <p:extLst>
      <p:ext uri="{BB962C8B-B14F-4D97-AF65-F5344CB8AC3E}">
        <p14:creationId xmlns:p14="http://schemas.microsoft.com/office/powerpoint/2010/main" val="1779507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9F27-D967-0A47-80A2-0EF1AAA0EE51}"/>
              </a:ext>
            </a:extLst>
          </p:cNvPr>
          <p:cNvSpPr>
            <a:spLocks noGrp="1"/>
          </p:cNvSpPr>
          <p:nvPr>
            <p:ph type="title"/>
          </p:nvPr>
        </p:nvSpPr>
        <p:spPr/>
        <p:txBody>
          <a:bodyPr/>
          <a:lstStyle/>
          <a:p>
            <a:r>
              <a:rPr lang="en-US" dirty="0"/>
              <a:t>Functions</a:t>
            </a:r>
          </a:p>
        </p:txBody>
      </p:sp>
      <p:sp>
        <p:nvSpPr>
          <p:cNvPr id="3" name="Content Placeholder 2">
            <a:extLst>
              <a:ext uri="{FF2B5EF4-FFF2-40B4-BE49-F238E27FC236}">
                <a16:creationId xmlns:a16="http://schemas.microsoft.com/office/drawing/2014/main" id="{6636AFB9-5493-5449-84D7-EE72B763C96B}"/>
              </a:ext>
            </a:extLst>
          </p:cNvPr>
          <p:cNvSpPr>
            <a:spLocks noGrp="1"/>
          </p:cNvSpPr>
          <p:nvPr>
            <p:ph idx="1"/>
          </p:nvPr>
        </p:nvSpPr>
        <p:spPr/>
        <p:txBody>
          <a:bodyPr/>
          <a:lstStyle/>
          <a:p>
            <a:r>
              <a:rPr lang="en-US" dirty="0"/>
              <a:t>The Guide describes functions that could be carried out by two local work groups:</a:t>
            </a:r>
          </a:p>
          <a:p>
            <a:pPr lvl="1"/>
            <a:r>
              <a:rPr lang="en-US" dirty="0"/>
              <a:t>Work Group 1 focuses on functions that help the broader local community become more age and dementia friendly</a:t>
            </a:r>
          </a:p>
          <a:p>
            <a:pPr lvl="1"/>
            <a:r>
              <a:rPr lang="en-US" dirty="0"/>
              <a:t>Work Group 2 focuses on functions that help local health care providers become more age and dementia friendly</a:t>
            </a:r>
          </a:p>
        </p:txBody>
      </p:sp>
    </p:spTree>
    <p:extLst>
      <p:ext uri="{BB962C8B-B14F-4D97-AF65-F5344CB8AC3E}">
        <p14:creationId xmlns:p14="http://schemas.microsoft.com/office/powerpoint/2010/main" val="2696218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A3E3-D245-4F47-AECD-3E4C3EEF8750}"/>
              </a:ext>
            </a:extLst>
          </p:cNvPr>
          <p:cNvSpPr>
            <a:spLocks noGrp="1"/>
          </p:cNvSpPr>
          <p:nvPr>
            <p:ph type="title"/>
          </p:nvPr>
        </p:nvSpPr>
        <p:spPr/>
        <p:txBody>
          <a:bodyPr/>
          <a:lstStyle/>
          <a:p>
            <a:r>
              <a:rPr lang="en-US" dirty="0"/>
              <a:t>Form Follows Functions</a:t>
            </a:r>
          </a:p>
        </p:txBody>
      </p:sp>
      <p:sp>
        <p:nvSpPr>
          <p:cNvPr id="3" name="Content Placeholder 2">
            <a:extLst>
              <a:ext uri="{FF2B5EF4-FFF2-40B4-BE49-F238E27FC236}">
                <a16:creationId xmlns:a16="http://schemas.microsoft.com/office/drawing/2014/main" id="{44E31C5F-693D-FE46-ACFD-8DEB64878BD5}"/>
              </a:ext>
            </a:extLst>
          </p:cNvPr>
          <p:cNvSpPr>
            <a:spLocks noGrp="1"/>
          </p:cNvSpPr>
          <p:nvPr>
            <p:ph idx="1"/>
          </p:nvPr>
        </p:nvSpPr>
        <p:spPr/>
        <p:txBody>
          <a:bodyPr>
            <a:noAutofit/>
          </a:bodyPr>
          <a:lstStyle/>
          <a:p>
            <a:r>
              <a:rPr lang="en-US" sz="1200" dirty="0"/>
              <a:t>While all communities are served by Area Agencies on Aging (Older Americans Act), each local community has its own unique characteristics. Some local communities are part of an urban area, some are part of a suburban area, some are part of a rural area.  Age and racial composition varies as well as income.  Some have many health and social services providers while other have few.  Some have public transportation while others have none.  Some have senior centers and some do not.  </a:t>
            </a:r>
            <a:r>
              <a:rPr lang="en-US" sz="1200" b="1" dirty="0"/>
              <a:t>All have some faith communities. </a:t>
            </a:r>
            <a:r>
              <a:rPr lang="en-US" sz="1200" dirty="0"/>
              <a:t>Some local communities have age and dementia friendly initiatives in process while others do not. The Guide is general and describes some functions that will help local communities and their health care entities become more age and dementia friendly; however, the </a:t>
            </a:r>
            <a:r>
              <a:rPr lang="en-US" sz="1200" b="1" dirty="0"/>
              <a:t>form</a:t>
            </a:r>
            <a:r>
              <a:rPr lang="en-US" sz="1200" dirty="0"/>
              <a:t> for leadership for these work groups is dependent upon interest and resources within these local communities. </a:t>
            </a:r>
            <a:r>
              <a:rPr lang="en-US" sz="1200" b="1" dirty="0"/>
              <a:t>This presentation focuses on faith community nurses taking the role of hosting and coordinating work group 1 and collaborating with a local hospital/health care organization who is willing to take on leadership within their own organization (Work Group 2) </a:t>
            </a:r>
            <a:r>
              <a:rPr lang="en-US" sz="1200" dirty="0"/>
              <a:t>to initiate age and dementia friendly initiatives within their organization that impact older adults and their families in the local community.  If there are existing coalitions in a local community, then the emphasis would be on faith community nurses becoming the advocates for age and dementia friendly initiatives.</a:t>
            </a:r>
          </a:p>
        </p:txBody>
      </p:sp>
    </p:spTree>
    <p:extLst>
      <p:ext uri="{BB962C8B-B14F-4D97-AF65-F5344CB8AC3E}">
        <p14:creationId xmlns:p14="http://schemas.microsoft.com/office/powerpoint/2010/main" val="1490673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B819D-863B-AA45-A8E9-5C8C38CB3409}"/>
              </a:ext>
            </a:extLst>
          </p:cNvPr>
          <p:cNvSpPr>
            <a:spLocks noGrp="1"/>
          </p:cNvSpPr>
          <p:nvPr>
            <p:ph type="title"/>
          </p:nvPr>
        </p:nvSpPr>
        <p:spPr/>
        <p:txBody>
          <a:bodyPr>
            <a:normAutofit/>
          </a:bodyPr>
          <a:lstStyle/>
          <a:p>
            <a:r>
              <a:rPr lang="en-US" dirty="0"/>
              <a:t>Functions of Area Agencies on Aging</a:t>
            </a:r>
          </a:p>
        </p:txBody>
      </p:sp>
      <p:sp>
        <p:nvSpPr>
          <p:cNvPr id="3" name="Content Placeholder 2">
            <a:extLst>
              <a:ext uri="{FF2B5EF4-FFF2-40B4-BE49-F238E27FC236}">
                <a16:creationId xmlns:a16="http://schemas.microsoft.com/office/drawing/2014/main" id="{362731F9-E9CE-524E-9D35-DEB29A12B04A}"/>
              </a:ext>
            </a:extLst>
          </p:cNvPr>
          <p:cNvSpPr>
            <a:spLocks noGrp="1"/>
          </p:cNvSpPr>
          <p:nvPr>
            <p:ph idx="1"/>
          </p:nvPr>
        </p:nvSpPr>
        <p:spPr/>
        <p:txBody>
          <a:bodyPr>
            <a:normAutofit fontScale="92500"/>
          </a:bodyPr>
          <a:lstStyle/>
          <a:p>
            <a:r>
              <a:rPr lang="en-US" dirty="0"/>
              <a:t>The Area Agency on Aging serving each community plays a major and vital role in both Work Groups because Area Agencies on Aging provide information and referral for older adults to help them find appropriate long-term services and supports. They also provide nutrition sites and some funding for senior transportation. Some provide guardianship services as well as care management services. As partners in health care, they provide the </a:t>
            </a:r>
            <a:r>
              <a:rPr lang="en-US" b="1" dirty="0"/>
              <a:t>aging services expertise</a:t>
            </a:r>
            <a:r>
              <a:rPr lang="en-US" dirty="0"/>
              <a:t> in all communities (Older Americans Act). In addition, Qsource can continue to support the work of these local community care coalitions through their work as the CMS (Centers for Medicare &amp; Medicaid Services) Quality Improvement Organization.     </a:t>
            </a:r>
          </a:p>
        </p:txBody>
      </p:sp>
    </p:spTree>
    <p:extLst>
      <p:ext uri="{BB962C8B-B14F-4D97-AF65-F5344CB8AC3E}">
        <p14:creationId xmlns:p14="http://schemas.microsoft.com/office/powerpoint/2010/main" val="102579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7036" y="548640"/>
            <a:ext cx="9543405" cy="1188720"/>
          </a:xfrm>
        </p:spPr>
        <p:txBody>
          <a:bodyPr>
            <a:normAutofit fontScale="90000"/>
          </a:bodyPr>
          <a:lstStyle/>
          <a:p>
            <a:r>
              <a:rPr lang="en-US" sz="5400" b="1" dirty="0">
                <a:solidFill>
                  <a:schemeClr val="tx1">
                    <a:lumMod val="85000"/>
                    <a:lumOff val="15000"/>
                  </a:schemeClr>
                </a:solidFill>
              </a:rPr>
              <a:t>Disclosure Slide</a:t>
            </a:r>
            <a:r>
              <a:rPr lang="en-US" sz="2400" dirty="0">
                <a:solidFill>
                  <a:schemeClr val="tx1">
                    <a:lumMod val="85000"/>
                    <a:lumOff val="15000"/>
                  </a:schemeClr>
                </a:solidFill>
              </a:rPr>
              <a:t/>
            </a:r>
            <a:br>
              <a:rPr lang="en-US" sz="2400" dirty="0">
                <a:solidFill>
                  <a:schemeClr val="tx1">
                    <a:lumMod val="85000"/>
                    <a:lumOff val="15000"/>
                  </a:schemeClr>
                </a:solidFill>
              </a:rPr>
            </a:br>
            <a:r>
              <a:rPr lang="en-US" sz="2400" dirty="0">
                <a:solidFill>
                  <a:schemeClr val="tx1">
                    <a:lumMod val="85000"/>
                    <a:lumOff val="15000"/>
                  </a:schemeClr>
                </a:solidFill>
              </a:rPr>
              <a:t/>
            </a:r>
            <a:br>
              <a:rPr lang="en-US" sz="2400" dirty="0">
                <a:solidFill>
                  <a:schemeClr val="tx1">
                    <a:lumMod val="85000"/>
                    <a:lumOff val="15000"/>
                  </a:schemeClr>
                </a:solidFill>
              </a:rPr>
            </a:br>
            <a:endParaRPr lang="en-US" sz="2400" dirty="0">
              <a:solidFill>
                <a:schemeClr val="tx1">
                  <a:lumMod val="85000"/>
                  <a:lumOff val="15000"/>
                </a:schemeClr>
              </a:solidFill>
            </a:endParaRPr>
          </a:p>
        </p:txBody>
      </p:sp>
      <p:sp>
        <p:nvSpPr>
          <p:cNvPr id="5" name="Content Placeholder 4"/>
          <p:cNvSpPr>
            <a:spLocks noGrp="1"/>
          </p:cNvSpPr>
          <p:nvPr>
            <p:ph idx="1"/>
          </p:nvPr>
        </p:nvSpPr>
        <p:spPr>
          <a:xfrm>
            <a:off x="1137035" y="1800610"/>
            <a:ext cx="10133715" cy="3320031"/>
          </a:xfrm>
        </p:spPr>
        <p:txBody>
          <a:bodyPr anchor="ctr">
            <a:normAutofit fontScale="92500"/>
          </a:bodyPr>
          <a:lstStyle/>
          <a:p>
            <a:pPr marL="0" indent="0">
              <a:buNone/>
            </a:pPr>
            <a:r>
              <a:rPr lang="en-US" sz="2000" dirty="0">
                <a:solidFill>
                  <a:schemeClr val="tx1">
                    <a:lumMod val="85000"/>
                    <a:lumOff val="15000"/>
                  </a:schemeClr>
                </a:solidFill>
              </a:rPr>
              <a:t>This activity is jointly provided by Franciscan Health and the Indiana Coalition of Parish Nurses</a:t>
            </a:r>
            <a:endParaRPr lang="en-US" sz="2000" i="1" dirty="0">
              <a:solidFill>
                <a:schemeClr val="tx1">
                  <a:lumMod val="85000"/>
                  <a:lumOff val="15000"/>
                </a:schemeClr>
              </a:solidFill>
            </a:endParaRPr>
          </a:p>
          <a:p>
            <a:pPr marL="0" indent="0">
              <a:buNone/>
            </a:pPr>
            <a:r>
              <a:rPr lang="en-US" sz="2000" dirty="0">
                <a:solidFill>
                  <a:schemeClr val="tx1">
                    <a:lumMod val="85000"/>
                    <a:lumOff val="15000"/>
                  </a:schemeClr>
                </a:solidFill>
              </a:rPr>
              <a:t>Criteria for awarding contact hours/Criteria for Successful Completion:</a:t>
            </a:r>
          </a:p>
          <a:p>
            <a:pPr lvl="1"/>
            <a:r>
              <a:rPr lang="en-US" sz="2000" dirty="0">
                <a:solidFill>
                  <a:schemeClr val="tx1">
                    <a:lumMod val="85000"/>
                    <a:lumOff val="15000"/>
                  </a:schemeClr>
                </a:solidFill>
              </a:rPr>
              <a:t>time in attendance </a:t>
            </a:r>
          </a:p>
          <a:p>
            <a:pPr lvl="1"/>
            <a:r>
              <a:rPr lang="en-US" sz="2000" dirty="0">
                <a:solidFill>
                  <a:schemeClr val="tx1">
                    <a:lumMod val="85000"/>
                    <a:lumOff val="15000"/>
                  </a:schemeClr>
                </a:solidFill>
              </a:rPr>
              <a:t>complete an evaluation </a:t>
            </a:r>
          </a:p>
          <a:p>
            <a:r>
              <a:rPr lang="en-US" sz="2000" dirty="0">
                <a:solidFill>
                  <a:schemeClr val="tx1">
                    <a:lumMod val="85000"/>
                    <a:lumOff val="15000"/>
                  </a:schemeClr>
                </a:solidFill>
              </a:rPr>
              <a:t>Franciscan Health is approved as a provider of nursing continuing professional development by the Ohio Nurses Association, an accredited approver by the American Nurses Credentialing Center’s Commission on Accreditation. (OBN-001-91).</a:t>
            </a:r>
          </a:p>
        </p:txBody>
      </p:sp>
    </p:spTree>
    <p:extLst>
      <p:ext uri="{BB962C8B-B14F-4D97-AF65-F5344CB8AC3E}">
        <p14:creationId xmlns:p14="http://schemas.microsoft.com/office/powerpoint/2010/main" val="175164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93EF3-D8F1-434D-96AF-70184B817C27}"/>
              </a:ext>
            </a:extLst>
          </p:cNvPr>
          <p:cNvSpPr>
            <a:spLocks noGrp="1"/>
          </p:cNvSpPr>
          <p:nvPr>
            <p:ph type="title"/>
          </p:nvPr>
        </p:nvSpPr>
        <p:spPr/>
        <p:txBody>
          <a:bodyPr>
            <a:normAutofit/>
          </a:bodyPr>
          <a:lstStyle/>
          <a:p>
            <a:r>
              <a:rPr lang="en-US" dirty="0"/>
              <a:t>Functions of faith community nurses </a:t>
            </a:r>
            <a:br>
              <a:rPr lang="en-US" dirty="0"/>
            </a:br>
            <a:r>
              <a:rPr lang="en-US" dirty="0"/>
              <a:t>in Local Communities</a:t>
            </a:r>
          </a:p>
        </p:txBody>
      </p:sp>
      <p:sp>
        <p:nvSpPr>
          <p:cNvPr id="3" name="Content Placeholder 2">
            <a:extLst>
              <a:ext uri="{FF2B5EF4-FFF2-40B4-BE49-F238E27FC236}">
                <a16:creationId xmlns:a16="http://schemas.microsoft.com/office/drawing/2014/main" id="{F8258CC1-A719-9643-A3CD-7D4A2CB8D42D}"/>
              </a:ext>
            </a:extLst>
          </p:cNvPr>
          <p:cNvSpPr>
            <a:spLocks noGrp="1"/>
          </p:cNvSpPr>
          <p:nvPr>
            <p:ph idx="1"/>
          </p:nvPr>
        </p:nvSpPr>
        <p:spPr/>
        <p:txBody>
          <a:bodyPr>
            <a:normAutofit/>
          </a:bodyPr>
          <a:lstStyle/>
          <a:p>
            <a:r>
              <a:rPr lang="en-US" dirty="0"/>
              <a:t>Faith community nurses are well positioned to become advocates for age and dementia friendly initiatives in local communities.  Focused on a wholistic approach to health and well-being, there is growing recognition of the importance of social determinants of health.  As Indiana moves into the de-institutionalization of the care of older adults who need assistance, faith community nurses can play a vital role in helping families prepare for more older adults who need assistance to age at home and with their families.  There will be an increasing reliance on families to care for their loved ones at home. Thus, support for family caregivers will become even more important.</a:t>
            </a:r>
          </a:p>
        </p:txBody>
      </p:sp>
    </p:spTree>
    <p:extLst>
      <p:ext uri="{BB962C8B-B14F-4D97-AF65-F5344CB8AC3E}">
        <p14:creationId xmlns:p14="http://schemas.microsoft.com/office/powerpoint/2010/main" val="2623749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B760-C448-E546-8DBB-7844D2BAC119}"/>
              </a:ext>
            </a:extLst>
          </p:cNvPr>
          <p:cNvSpPr>
            <a:spLocks noGrp="1"/>
          </p:cNvSpPr>
          <p:nvPr>
            <p:ph type="title"/>
          </p:nvPr>
        </p:nvSpPr>
        <p:spPr/>
        <p:txBody>
          <a:bodyPr>
            <a:normAutofit/>
          </a:bodyPr>
          <a:lstStyle/>
          <a:p>
            <a:r>
              <a:rPr lang="en-US" dirty="0"/>
              <a:t>FORM</a:t>
            </a:r>
          </a:p>
        </p:txBody>
      </p:sp>
      <p:sp>
        <p:nvSpPr>
          <p:cNvPr id="3" name="Content Placeholder 2">
            <a:extLst>
              <a:ext uri="{FF2B5EF4-FFF2-40B4-BE49-F238E27FC236}">
                <a16:creationId xmlns:a16="http://schemas.microsoft.com/office/drawing/2014/main" id="{8C67A77E-1FB2-EC42-86A1-4D4ABC3F64F3}"/>
              </a:ext>
            </a:extLst>
          </p:cNvPr>
          <p:cNvSpPr>
            <a:spLocks noGrp="1"/>
          </p:cNvSpPr>
          <p:nvPr>
            <p:ph idx="1"/>
          </p:nvPr>
        </p:nvSpPr>
        <p:spPr/>
        <p:txBody>
          <a:bodyPr>
            <a:normAutofit fontScale="92500"/>
          </a:bodyPr>
          <a:lstStyle/>
          <a:p>
            <a:r>
              <a:rPr lang="en-US" b="1" dirty="0"/>
              <a:t>Following the suggestions in the Guide, faith community nurses could monitor the 8 domains of livability (AARP) for older adults in the local community: outdoor spaces and buildings, transportation, housing, social participation, respect and social inclusion, civic participation and employment, communication and information, and community and health services.  In that collaborative role, faith community nurses would be an advocate for needed changes in the local community. </a:t>
            </a:r>
            <a:r>
              <a:rPr lang="en-US" dirty="0"/>
              <a:t>In addition, they could collaborate with other nurses working in health care entities to promote more age and dementia friendly initiatives in health care settings (4 </a:t>
            </a:r>
            <a:r>
              <a:rPr lang="en-US" dirty="0" err="1"/>
              <a:t>Ms</a:t>
            </a:r>
            <a:r>
              <a:rPr lang="en-US" dirty="0"/>
              <a:t> Approach to help hospitals become more age friendly)</a:t>
            </a:r>
          </a:p>
        </p:txBody>
      </p:sp>
    </p:spTree>
    <p:extLst>
      <p:ext uri="{BB962C8B-B14F-4D97-AF65-F5344CB8AC3E}">
        <p14:creationId xmlns:p14="http://schemas.microsoft.com/office/powerpoint/2010/main" val="1451295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0CC35-BB66-774B-89CF-9A4730AC50E6}"/>
              </a:ext>
            </a:extLst>
          </p:cNvPr>
          <p:cNvSpPr>
            <a:spLocks noGrp="1"/>
          </p:cNvSpPr>
          <p:nvPr>
            <p:ph type="title"/>
          </p:nvPr>
        </p:nvSpPr>
        <p:spPr/>
        <p:txBody>
          <a:bodyPr/>
          <a:lstStyle/>
          <a:p>
            <a:r>
              <a:rPr lang="en-US" dirty="0"/>
              <a:t>Composition of Work Group 1</a:t>
            </a:r>
          </a:p>
        </p:txBody>
      </p:sp>
      <p:sp>
        <p:nvSpPr>
          <p:cNvPr id="3" name="Content Placeholder 2">
            <a:extLst>
              <a:ext uri="{FF2B5EF4-FFF2-40B4-BE49-F238E27FC236}">
                <a16:creationId xmlns:a16="http://schemas.microsoft.com/office/drawing/2014/main" id="{F8516AAA-5F6A-5D4A-848B-C9AE1F5ACDE4}"/>
              </a:ext>
            </a:extLst>
          </p:cNvPr>
          <p:cNvSpPr>
            <a:spLocks noGrp="1"/>
          </p:cNvSpPr>
          <p:nvPr>
            <p:ph idx="1"/>
          </p:nvPr>
        </p:nvSpPr>
        <p:spPr/>
        <p:txBody>
          <a:bodyPr>
            <a:normAutofit fontScale="70000" lnSpcReduction="20000"/>
          </a:bodyPr>
          <a:lstStyle/>
          <a:p>
            <a:r>
              <a:rPr lang="en-US" dirty="0"/>
              <a:t>Faith community nurses could take the leadership role of hosting and coordinating Work Group 1, it would be a collaborative group of other aging services provider, local government, and interested citizens.  Members of Work Group 1 would be advocates for needed changes in the local community to help it become more age and dementia friendly.  The collaboration could bring synergy to efforts such as chronic disease self management.  For example, nutrition classes taught by Purdue Extension for diabetes could be scheduled in collaboration with the Area Agency on Aging’s evidenced-based educational programs for chronic disease self-management.  </a:t>
            </a:r>
            <a:r>
              <a:rPr lang="en-US" dirty="0" err="1"/>
              <a:t>Qsource’s</a:t>
            </a:r>
            <a:r>
              <a:rPr lang="en-US" dirty="0"/>
              <a:t> video resources for chronic disease self-management could be used in these programs. Faith communities could host memory cafes. Senior centers could promote wellness programs.  The local hospital could participate in these programs to help reduce visits to the emergency department and reduce hospital re-admissions for the same diagnosis.  Health prevention and wellness programs could also be promoted through collaboration! If there are existing coalitions within the community, faith community nurses could become advocates for age and dementia friendly initiatives and collaboration.</a:t>
            </a:r>
          </a:p>
        </p:txBody>
      </p:sp>
    </p:spTree>
    <p:extLst>
      <p:ext uri="{BB962C8B-B14F-4D97-AF65-F5344CB8AC3E}">
        <p14:creationId xmlns:p14="http://schemas.microsoft.com/office/powerpoint/2010/main" val="1943796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5CFFC-22BF-2740-B4D6-0C7602B6C694}"/>
              </a:ext>
            </a:extLst>
          </p:cNvPr>
          <p:cNvSpPr>
            <a:spLocks noGrp="1"/>
          </p:cNvSpPr>
          <p:nvPr>
            <p:ph type="title"/>
          </p:nvPr>
        </p:nvSpPr>
        <p:spPr/>
        <p:txBody>
          <a:bodyPr>
            <a:normAutofit/>
          </a:bodyPr>
          <a:lstStyle/>
          <a:p>
            <a:r>
              <a:rPr lang="en-US"/>
              <a:t>Changes Coming for </a:t>
            </a:r>
            <a:r>
              <a:rPr lang="en-US" dirty="0"/>
              <a:t>Older Hoosiers</a:t>
            </a:r>
          </a:p>
        </p:txBody>
      </p:sp>
      <p:sp>
        <p:nvSpPr>
          <p:cNvPr id="3" name="Content Placeholder 2">
            <a:extLst>
              <a:ext uri="{FF2B5EF4-FFF2-40B4-BE49-F238E27FC236}">
                <a16:creationId xmlns:a16="http://schemas.microsoft.com/office/drawing/2014/main" id="{B397692D-CBC5-5445-AB47-B97A09A806AD}"/>
              </a:ext>
            </a:extLst>
          </p:cNvPr>
          <p:cNvSpPr>
            <a:spLocks noGrp="1"/>
          </p:cNvSpPr>
          <p:nvPr>
            <p:ph idx="1"/>
          </p:nvPr>
        </p:nvSpPr>
        <p:spPr/>
        <p:txBody>
          <a:bodyPr>
            <a:normAutofit fontScale="70000" lnSpcReduction="20000"/>
          </a:bodyPr>
          <a:lstStyle/>
          <a:p>
            <a:r>
              <a:rPr lang="en-US" sz="2000" dirty="0"/>
              <a:t>As Indiana moves to a managed care system for older adults who need long-term services and supports (nursing home level of care) and who qualify for Medicaid (low income &amp; assets), an enrollment counselor probably will meet with them if they are hospitalized and will help them apply for Medicaid and enroll with one of the managed care organizations (insurance companies) who will manage their care (combined Medicare Advantage and state Medicaid program).  Indiana plans to direct 75% of these individuals to home and community-based services and only 25% to nursing homes.  Why? Older people do not want to live in congregate settings such as nursing homes (spurred by COVID pandemic), and voters are tax averse so funds are insufficient in state Medicaid.  Voters have voted not to share expenses through public programs (politically called socialized medicine) and instead have voted to assume </a:t>
            </a:r>
            <a:r>
              <a:rPr lang="en-US" sz="2000" b="1" dirty="0"/>
              <a:t>personal financial risk </a:t>
            </a:r>
            <a:r>
              <a:rPr lang="en-US" sz="2000" dirty="0"/>
              <a:t>for their long-term services and supports when they grow older.  Thus, hospital and doctor visits are covered by Medicare (politically called socialized medicine) while long-term services and supports are private pay or Medicaid (a program for the poor). As Indiana implements this plan for managed care by 2024, expect to see enrollment counselors for managed care organizations at hospitals.  Older adults and their families as well as local communities need to be prepared for these changes as more people will be living at home if they need care.  The Guide is designed to help older Hoosiers, their families, and their local communities adapt to </a:t>
            </a:r>
            <a:r>
              <a:rPr lang="en-US" sz="2000" b="1" dirty="0"/>
              <a:t>the sweeping changes taking place now</a:t>
            </a:r>
            <a:r>
              <a:rPr lang="en-US" sz="2000" dirty="0"/>
              <a:t>.</a:t>
            </a:r>
          </a:p>
          <a:p>
            <a:endParaRPr lang="en-US" dirty="0"/>
          </a:p>
        </p:txBody>
      </p:sp>
    </p:spTree>
    <p:extLst>
      <p:ext uri="{BB962C8B-B14F-4D97-AF65-F5344CB8AC3E}">
        <p14:creationId xmlns:p14="http://schemas.microsoft.com/office/powerpoint/2010/main" val="453267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D98B-4301-5649-93B0-0EB53515AEC6}"/>
              </a:ext>
            </a:extLst>
          </p:cNvPr>
          <p:cNvSpPr>
            <a:spLocks noGrp="1"/>
          </p:cNvSpPr>
          <p:nvPr>
            <p:ph type="title"/>
          </p:nvPr>
        </p:nvSpPr>
        <p:spPr/>
        <p:txBody>
          <a:bodyPr>
            <a:normAutofit/>
          </a:bodyPr>
          <a:lstStyle/>
          <a:p>
            <a:r>
              <a:rPr lang="en-US" dirty="0"/>
              <a:t>Role of faith community nurses in Helping Promote Age and Dementia Friendly Initiatives</a:t>
            </a:r>
          </a:p>
        </p:txBody>
      </p:sp>
      <p:sp>
        <p:nvSpPr>
          <p:cNvPr id="3" name="Content Placeholder 2">
            <a:extLst>
              <a:ext uri="{FF2B5EF4-FFF2-40B4-BE49-F238E27FC236}">
                <a16:creationId xmlns:a16="http://schemas.microsoft.com/office/drawing/2014/main" id="{4FEDD5E9-2BD7-9647-8C03-563FBAE44129}"/>
              </a:ext>
            </a:extLst>
          </p:cNvPr>
          <p:cNvSpPr>
            <a:spLocks noGrp="1"/>
          </p:cNvSpPr>
          <p:nvPr>
            <p:ph idx="1"/>
          </p:nvPr>
        </p:nvSpPr>
        <p:spPr/>
        <p:txBody>
          <a:bodyPr>
            <a:normAutofit fontScale="92500" lnSpcReduction="10000"/>
          </a:bodyPr>
          <a:lstStyle/>
          <a:p>
            <a:r>
              <a:rPr lang="en-US" dirty="0"/>
              <a:t>Because faith community nurses work closely with older Hoosiers, they are well-positioned to help local communities adapt to these sweeping changes as more older people who need assistive services will be staying at home. Following suggestions in the Living Longer/Living Better Guide, they can bring together voices in the local community that can advocate for needed changes so their communities can truly be communities for a life-time! Moreover, they can promote health and wellness to prevent lifestyle related diseases. Perhaps faith communities have an opportunity to expand health ministries as more families will be caring for older loved ones at </a:t>
            </a:r>
            <a:r>
              <a:rPr lang="en-US"/>
              <a:t>home. We </a:t>
            </a:r>
            <a:r>
              <a:rPr lang="en-US" dirty="0"/>
              <a:t>welcome faith community nurses to become a partner in the dissemination of the Living Longer/Living Better Guide across the state!</a:t>
            </a:r>
          </a:p>
        </p:txBody>
      </p:sp>
    </p:spTree>
    <p:extLst>
      <p:ext uri="{BB962C8B-B14F-4D97-AF65-F5344CB8AC3E}">
        <p14:creationId xmlns:p14="http://schemas.microsoft.com/office/powerpoint/2010/main" val="3058721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39B65-5D5C-4720-9D66-F0BBF17DF9F3}"/>
              </a:ext>
            </a:extLst>
          </p:cNvPr>
          <p:cNvSpPr>
            <a:spLocks noGrp="1"/>
          </p:cNvSpPr>
          <p:nvPr>
            <p:ph type="title"/>
          </p:nvPr>
        </p:nvSpPr>
        <p:spPr>
          <a:xfrm>
            <a:off x="1209227" y="226889"/>
            <a:ext cx="9998441" cy="1206594"/>
          </a:xfrm>
        </p:spPr>
        <p:txBody>
          <a:bodyPr>
            <a:normAutofit fontScale="90000"/>
          </a:bodyPr>
          <a:lstStyle/>
          <a:p>
            <a:r>
              <a:rPr lang="en-US" sz="5400" b="1" dirty="0">
                <a:cs typeface="Calibri Light"/>
              </a:rPr>
              <a:t>Evaluation and contact hours</a:t>
            </a:r>
            <a:endParaRPr lang="en-US" sz="5400" b="1" dirty="0"/>
          </a:p>
        </p:txBody>
      </p:sp>
      <p:pic>
        <p:nvPicPr>
          <p:cNvPr id="5" name="Picture 4">
            <a:extLst>
              <a:ext uri="{FF2B5EF4-FFF2-40B4-BE49-F238E27FC236}">
                <a16:creationId xmlns:a16="http://schemas.microsoft.com/office/drawing/2014/main" id="{FA74C3D9-A6FA-4A6B-9D16-91C2CCFB39DD}"/>
              </a:ext>
            </a:extLst>
          </p:cNvPr>
          <p:cNvPicPr>
            <a:picLocks noChangeAspect="1"/>
          </p:cNvPicPr>
          <p:nvPr/>
        </p:nvPicPr>
        <p:blipFill rotWithShape="1">
          <a:blip r:embed="rId2"/>
          <a:srcRect l="3667" r="6361"/>
          <a:stretch/>
        </p:blipFill>
        <p:spPr>
          <a:xfrm>
            <a:off x="805970" y="1950559"/>
            <a:ext cx="3274548" cy="3639491"/>
          </a:xfrm>
          <a:prstGeom prst="rect">
            <a:avLst/>
          </a:prstGeom>
        </p:spPr>
      </p:pic>
      <p:sp>
        <p:nvSpPr>
          <p:cNvPr id="3" name="Content Placeholder 2">
            <a:extLst>
              <a:ext uri="{FF2B5EF4-FFF2-40B4-BE49-F238E27FC236}">
                <a16:creationId xmlns:a16="http://schemas.microsoft.com/office/drawing/2014/main" id="{AFD1129E-B6A8-4CEF-9125-F006A95E450E}"/>
              </a:ext>
            </a:extLst>
          </p:cNvPr>
          <p:cNvSpPr>
            <a:spLocks noGrp="1"/>
          </p:cNvSpPr>
          <p:nvPr>
            <p:ph idx="1"/>
          </p:nvPr>
        </p:nvSpPr>
        <p:spPr>
          <a:xfrm>
            <a:off x="4880226" y="1851668"/>
            <a:ext cx="6955604" cy="3837272"/>
          </a:xfrm>
        </p:spPr>
        <p:txBody>
          <a:bodyPr vert="horz" lIns="91440" tIns="45720" rIns="91440" bIns="45720" rtlCol="0" anchor="ctr">
            <a:normAutofit fontScale="92500" lnSpcReduction="10000"/>
          </a:bodyPr>
          <a:lstStyle/>
          <a:p>
            <a:pPr lvl="0"/>
            <a:r>
              <a:rPr lang="en-US" sz="2000" dirty="0"/>
              <a:t>Open your camera as if to take a picture of the QR code (but </a:t>
            </a:r>
            <a:r>
              <a:rPr lang="en-US" sz="2000" u="sng" dirty="0"/>
              <a:t>do NOT </a:t>
            </a:r>
            <a:r>
              <a:rPr lang="en-US" sz="2000" dirty="0"/>
              <a:t>take a picture). A new tab will display at the top of your phone. Click the tab that says “Open ‘Formstack.com’”</a:t>
            </a:r>
          </a:p>
          <a:p>
            <a:pPr lvl="0"/>
            <a:endParaRPr lang="en-US" sz="2000" dirty="0"/>
          </a:p>
          <a:p>
            <a:pPr lvl="0"/>
            <a:r>
              <a:rPr lang="en-US" sz="2000" dirty="0"/>
              <a:t>Other option:  copy this URL and enter it in your browser on your phone or computer: </a:t>
            </a:r>
          </a:p>
          <a:p>
            <a:pPr lvl="0"/>
            <a:endParaRPr lang="en-US" sz="2000" b="1" i="0" u="none" strike="noStrike" dirty="0">
              <a:effectLst/>
              <a:latin typeface="Helvetica Neue"/>
              <a:hlinkClick r:id="rId3"/>
            </a:endParaRPr>
          </a:p>
          <a:p>
            <a:pPr lvl="0"/>
            <a:r>
              <a:rPr lang="en-US" sz="2000" b="1" i="0" u="sng" strike="noStrike" dirty="0">
                <a:effectLst/>
                <a:latin typeface="Helvetica Neue"/>
                <a:hlinkClick r:id="rId3"/>
              </a:rPr>
              <a:t>https://franciscanhealthcare.formstack.com/forms/icpn_ed_series</a:t>
            </a:r>
            <a:endParaRPr lang="en-US" sz="2000" u="sng" dirty="0">
              <a:cs typeface="Calibri"/>
            </a:endParaRPr>
          </a:p>
          <a:p>
            <a:pPr lvl="1"/>
            <a:endParaRPr lang="en-US" sz="2000" dirty="0">
              <a:cs typeface="Calibri"/>
            </a:endParaRPr>
          </a:p>
        </p:txBody>
      </p:sp>
    </p:spTree>
    <p:extLst>
      <p:ext uri="{BB962C8B-B14F-4D97-AF65-F5344CB8AC3E}">
        <p14:creationId xmlns:p14="http://schemas.microsoft.com/office/powerpoint/2010/main" val="4009236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CEC8-C7BC-8B4D-8681-D2881262299E}"/>
              </a:ext>
            </a:extLst>
          </p:cNvPr>
          <p:cNvSpPr>
            <a:spLocks noGrp="1"/>
          </p:cNvSpPr>
          <p:nvPr>
            <p:ph type="title"/>
          </p:nvPr>
        </p:nvSpPr>
        <p:spPr/>
        <p:txBody>
          <a:bodyPr/>
          <a:lstStyle/>
          <a:p>
            <a:r>
              <a:rPr lang="en-US" dirty="0"/>
              <a:t>Purpose of the Guide</a:t>
            </a:r>
          </a:p>
        </p:txBody>
      </p:sp>
      <p:sp>
        <p:nvSpPr>
          <p:cNvPr id="3" name="Content Placeholder 2">
            <a:extLst>
              <a:ext uri="{FF2B5EF4-FFF2-40B4-BE49-F238E27FC236}">
                <a16:creationId xmlns:a16="http://schemas.microsoft.com/office/drawing/2014/main" id="{36C5C796-84B4-DE4A-968B-CE4EF935A1BA}"/>
              </a:ext>
            </a:extLst>
          </p:cNvPr>
          <p:cNvSpPr>
            <a:spLocks noGrp="1"/>
          </p:cNvSpPr>
          <p:nvPr>
            <p:ph idx="1"/>
          </p:nvPr>
        </p:nvSpPr>
        <p:spPr/>
        <p:txBody>
          <a:bodyPr>
            <a:normAutofit/>
          </a:bodyPr>
          <a:lstStyle/>
          <a:p>
            <a:r>
              <a:rPr lang="en-US" dirty="0"/>
              <a:t>To help local communities adapt positively to population aging by becoming more age-friendly and dementia friendly</a:t>
            </a:r>
          </a:p>
          <a:p>
            <a:r>
              <a:rPr lang="en-US" dirty="0"/>
              <a:t>To help health care providers become more age and dementia friendly and better integrated with the aging services network</a:t>
            </a:r>
          </a:p>
          <a:p>
            <a:pPr marL="0" indent="0">
              <a:buNone/>
            </a:pPr>
            <a:endParaRPr lang="en-US" dirty="0"/>
          </a:p>
        </p:txBody>
      </p:sp>
    </p:spTree>
    <p:extLst>
      <p:ext uri="{BB962C8B-B14F-4D97-AF65-F5344CB8AC3E}">
        <p14:creationId xmlns:p14="http://schemas.microsoft.com/office/powerpoint/2010/main" val="328919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4DCF-AC81-4FF7-A7B5-E6BBA70ABC0D}"/>
              </a:ext>
            </a:extLst>
          </p:cNvPr>
          <p:cNvSpPr>
            <a:spLocks noGrp="1"/>
          </p:cNvSpPr>
          <p:nvPr>
            <p:ph type="title"/>
          </p:nvPr>
        </p:nvSpPr>
        <p:spPr>
          <a:xfrm>
            <a:off x="1143000" y="244174"/>
            <a:ext cx="10515600" cy="1133693"/>
          </a:xfrm>
        </p:spPr>
        <p:txBody>
          <a:bodyPr>
            <a:normAutofit/>
          </a:bodyPr>
          <a:lstStyle/>
          <a:p>
            <a:r>
              <a:rPr lang="en-US" sz="5400" dirty="0">
                <a:latin typeface="Calibri"/>
                <a:cs typeface="Calibri"/>
              </a:rPr>
              <a:t>Outcomes</a:t>
            </a:r>
            <a:endParaRPr lang="en-US" sz="5400" dirty="0"/>
          </a:p>
        </p:txBody>
      </p:sp>
      <p:graphicFrame>
        <p:nvGraphicFramePr>
          <p:cNvPr id="5" name="Content Placeholder 2">
            <a:extLst>
              <a:ext uri="{FF2B5EF4-FFF2-40B4-BE49-F238E27FC236}">
                <a16:creationId xmlns:a16="http://schemas.microsoft.com/office/drawing/2014/main" id="{6E8EF05E-DCE3-4389-A9C5-250BAF09CFB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040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A39DD-6746-EE49-8E31-972DA152F401}"/>
              </a:ext>
            </a:extLst>
          </p:cNvPr>
          <p:cNvSpPr>
            <a:spLocks noGrp="1"/>
          </p:cNvSpPr>
          <p:nvPr>
            <p:ph type="title"/>
          </p:nvPr>
        </p:nvSpPr>
        <p:spPr>
          <a:xfrm>
            <a:off x="1767462" y="826718"/>
            <a:ext cx="9603275" cy="1503123"/>
          </a:xfrm>
        </p:spPr>
        <p:txBody>
          <a:bodyPr>
            <a:noAutofit/>
          </a:bodyPr>
          <a:lstStyle/>
          <a:p>
            <a:r>
              <a:rPr lang="en-US" sz="1800" dirty="0"/>
              <a:t>The guide recommends that a host group (faith community, Senior Center, community center or other local organization, hospital, or simply a group of interested citizens) could form a local community care coalition consisting of two work groups.  One group focuses on the community, and the other on health care and aging services. If coalitions already exist, the group could become advocates for age and dementia friendly initiatives in these existing coalitions.</a:t>
            </a:r>
          </a:p>
        </p:txBody>
      </p:sp>
      <p:graphicFrame>
        <p:nvGraphicFramePr>
          <p:cNvPr id="4" name="Content Placeholder 3">
            <a:extLst>
              <a:ext uri="{FF2B5EF4-FFF2-40B4-BE49-F238E27FC236}">
                <a16:creationId xmlns:a16="http://schemas.microsoft.com/office/drawing/2014/main" id="{E0D92A02-F34B-874E-ABD4-DFBB666E52B5}"/>
              </a:ext>
            </a:extLst>
          </p:cNvPr>
          <p:cNvGraphicFramePr>
            <a:graphicFrameLocks noGrp="1"/>
          </p:cNvGraphicFramePr>
          <p:nvPr>
            <p:ph idx="1"/>
          </p:nvPr>
        </p:nvGraphicFramePr>
        <p:xfrm>
          <a:off x="914400" y="2366963"/>
          <a:ext cx="10363200" cy="3424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2840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0C276-64EA-6E4F-8851-663B39B68D99}"/>
              </a:ext>
            </a:extLst>
          </p:cNvPr>
          <p:cNvSpPr>
            <a:spLocks noGrp="1"/>
          </p:cNvSpPr>
          <p:nvPr>
            <p:ph type="title"/>
          </p:nvPr>
        </p:nvSpPr>
        <p:spPr/>
        <p:txBody>
          <a:bodyPr/>
          <a:lstStyle/>
          <a:p>
            <a:r>
              <a:rPr lang="en-US" dirty="0"/>
              <a:t>Social Determinants of Health</a:t>
            </a:r>
          </a:p>
        </p:txBody>
      </p:sp>
      <p:sp>
        <p:nvSpPr>
          <p:cNvPr id="3" name="Content Placeholder 2">
            <a:extLst>
              <a:ext uri="{FF2B5EF4-FFF2-40B4-BE49-F238E27FC236}">
                <a16:creationId xmlns:a16="http://schemas.microsoft.com/office/drawing/2014/main" id="{0A555E42-9F0B-144A-B9CC-12794B7DB309}"/>
              </a:ext>
            </a:extLst>
          </p:cNvPr>
          <p:cNvSpPr>
            <a:spLocks noGrp="1"/>
          </p:cNvSpPr>
          <p:nvPr>
            <p:ph idx="1"/>
          </p:nvPr>
        </p:nvSpPr>
        <p:spPr/>
        <p:txBody>
          <a:bodyPr>
            <a:normAutofit fontScale="92500" lnSpcReduction="10000"/>
          </a:bodyPr>
          <a:lstStyle/>
          <a:p>
            <a:r>
              <a:rPr lang="en-US" dirty="0"/>
              <a:t>While the emphasis on clinical outcomes is certainly salient to Nursing, the historical roots of Nursing also point us toward the importance of social determinants of health and their impact on population health.  By her focus on the social conditions of health care during war time, Florence nightingale helped establish sanitation and a “healing environment” for those who were injured and she brought about the nursing profession.  As Indiana deinstitutionalizes the care of older adults who need assistance with at least 3 activities of daily living and qualify for Medicaid (low income/low assets), nursing has an opportunity to bring it’s knowledge to the local community and help local communities become more age and dementia friendly!</a:t>
            </a:r>
          </a:p>
        </p:txBody>
      </p:sp>
    </p:spTree>
    <p:extLst>
      <p:ext uri="{BB962C8B-B14F-4D97-AF65-F5344CB8AC3E}">
        <p14:creationId xmlns:p14="http://schemas.microsoft.com/office/powerpoint/2010/main" val="1120575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DD51B-5398-404E-9CFE-E68203272DB8}"/>
              </a:ext>
            </a:extLst>
          </p:cNvPr>
          <p:cNvSpPr>
            <a:spLocks noGrp="1"/>
          </p:cNvSpPr>
          <p:nvPr>
            <p:ph type="title"/>
          </p:nvPr>
        </p:nvSpPr>
        <p:spPr/>
        <p:txBody>
          <a:bodyPr/>
          <a:lstStyle/>
          <a:p>
            <a:r>
              <a:rPr lang="en-US" dirty="0"/>
              <a:t>Using Nursing Leadership to Assess social determinants of health in local communities</a:t>
            </a:r>
          </a:p>
        </p:txBody>
      </p:sp>
      <p:sp>
        <p:nvSpPr>
          <p:cNvPr id="3" name="Content Placeholder 2">
            <a:extLst>
              <a:ext uri="{FF2B5EF4-FFF2-40B4-BE49-F238E27FC236}">
                <a16:creationId xmlns:a16="http://schemas.microsoft.com/office/drawing/2014/main" id="{3D7994AF-C431-934F-B34C-A063872603C4}"/>
              </a:ext>
            </a:extLst>
          </p:cNvPr>
          <p:cNvSpPr>
            <a:spLocks noGrp="1"/>
          </p:cNvSpPr>
          <p:nvPr>
            <p:ph idx="1"/>
          </p:nvPr>
        </p:nvSpPr>
        <p:spPr/>
        <p:txBody>
          <a:bodyPr/>
          <a:lstStyle/>
          <a:p>
            <a:r>
              <a:rPr lang="en-US" dirty="0"/>
              <a:t>Nurses can help local communities assess what is working well with assisting older adults and what needs improvements</a:t>
            </a:r>
          </a:p>
          <a:p>
            <a:pPr lvl="1"/>
            <a:r>
              <a:rPr lang="en-US" dirty="0"/>
              <a:t>Housing (Universal design, zoning changes, affordable senior housing)</a:t>
            </a:r>
          </a:p>
          <a:p>
            <a:pPr lvl="1"/>
            <a:r>
              <a:rPr lang="en-US" dirty="0"/>
              <a:t>Walkability  (Signage, cross walks, trails)</a:t>
            </a:r>
          </a:p>
          <a:p>
            <a:pPr lvl="1"/>
            <a:r>
              <a:rPr lang="en-US" dirty="0"/>
              <a:t>Transportation</a:t>
            </a:r>
          </a:p>
          <a:p>
            <a:r>
              <a:rPr lang="en-US" dirty="0"/>
              <a:t>Nurses can help health care providers assess what is working well within clinical settings to help older adults and what needs improvements</a:t>
            </a:r>
          </a:p>
          <a:p>
            <a:pPr lvl="1"/>
            <a:r>
              <a:rPr lang="en-US" dirty="0"/>
              <a:t>Using approaches such as 4 </a:t>
            </a:r>
            <a:r>
              <a:rPr lang="en-US" dirty="0" err="1"/>
              <a:t>Ms</a:t>
            </a:r>
            <a:r>
              <a:rPr lang="en-US" dirty="0"/>
              <a:t> (Age friendly hospitals) to guide the assessment</a:t>
            </a:r>
          </a:p>
        </p:txBody>
      </p:sp>
    </p:spTree>
    <p:extLst>
      <p:ext uri="{BB962C8B-B14F-4D97-AF65-F5344CB8AC3E}">
        <p14:creationId xmlns:p14="http://schemas.microsoft.com/office/powerpoint/2010/main" val="106438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24523-D10F-F847-A0BF-7657ED6B75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1824F7-7383-D949-8299-F2E37D1DB4D5}"/>
              </a:ext>
            </a:extLst>
          </p:cNvPr>
          <p:cNvSpPr>
            <a:spLocks noGrp="1"/>
          </p:cNvSpPr>
          <p:nvPr>
            <p:ph idx="1"/>
          </p:nvPr>
        </p:nvSpPr>
        <p:spPr>
          <a:xfrm>
            <a:off x="1295401" y="2556931"/>
            <a:ext cx="9601196" cy="3556485"/>
          </a:xfrm>
        </p:spPr>
        <p:txBody>
          <a:bodyPr/>
          <a:lstStyle/>
          <a:p>
            <a:endParaRPr lang="en-US"/>
          </a:p>
        </p:txBody>
      </p:sp>
      <p:pic>
        <p:nvPicPr>
          <p:cNvPr id="5" name="Picture 4">
            <a:extLst>
              <a:ext uri="{FF2B5EF4-FFF2-40B4-BE49-F238E27FC236}">
                <a16:creationId xmlns:a16="http://schemas.microsoft.com/office/drawing/2014/main" id="{47203784-F7E9-B444-BDE8-CA267245B27E}"/>
              </a:ext>
            </a:extLst>
          </p:cNvPr>
          <p:cNvPicPr>
            <a:picLocks noChangeAspect="1"/>
          </p:cNvPicPr>
          <p:nvPr/>
        </p:nvPicPr>
        <p:blipFill>
          <a:blip r:embed="rId2"/>
          <a:stretch>
            <a:fillRect/>
          </a:stretch>
        </p:blipFill>
        <p:spPr>
          <a:xfrm>
            <a:off x="1295402" y="635378"/>
            <a:ext cx="9601196" cy="5240490"/>
          </a:xfrm>
          <a:prstGeom prst="rect">
            <a:avLst/>
          </a:prstGeom>
        </p:spPr>
      </p:pic>
    </p:spTree>
    <p:extLst>
      <p:ext uri="{BB962C8B-B14F-4D97-AF65-F5344CB8AC3E}">
        <p14:creationId xmlns:p14="http://schemas.microsoft.com/office/powerpoint/2010/main" val="263298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63B17-305C-B44B-82C9-F13F9F762584}"/>
              </a:ext>
            </a:extLst>
          </p:cNvPr>
          <p:cNvSpPr>
            <a:spLocks noGrp="1"/>
          </p:cNvSpPr>
          <p:nvPr>
            <p:ph type="title"/>
          </p:nvPr>
        </p:nvSpPr>
        <p:spPr/>
        <p:txBody>
          <a:bodyPr>
            <a:normAutofit/>
          </a:bodyPr>
          <a:lstStyle/>
          <a:p>
            <a:r>
              <a:rPr lang="en-US" sz="2400" dirty="0"/>
              <a:t>Thank you to those organizations who have joined us so far,  and we invite many others to help in this effort!</a:t>
            </a:r>
          </a:p>
        </p:txBody>
      </p:sp>
      <p:sp>
        <p:nvSpPr>
          <p:cNvPr id="3" name="Content Placeholder 2">
            <a:extLst>
              <a:ext uri="{FF2B5EF4-FFF2-40B4-BE49-F238E27FC236}">
                <a16:creationId xmlns:a16="http://schemas.microsoft.com/office/drawing/2014/main" id="{0E7ACBF1-29D8-FF46-A2C7-5B9070FB9EE7}"/>
              </a:ext>
            </a:extLst>
          </p:cNvPr>
          <p:cNvSpPr>
            <a:spLocks noGrp="1"/>
          </p:cNvSpPr>
          <p:nvPr>
            <p:ph idx="1"/>
          </p:nvPr>
        </p:nvSpPr>
        <p:spPr>
          <a:xfrm>
            <a:off x="1093233" y="2176370"/>
            <a:ext cx="9603275" cy="3450613"/>
          </a:xfrm>
        </p:spPr>
        <p:txBody>
          <a:bodyPr>
            <a:noAutofit/>
          </a:bodyPr>
          <a:lstStyle/>
          <a:p>
            <a:endParaRPr lang="en-US" sz="800" dirty="0"/>
          </a:p>
          <a:p>
            <a:endParaRPr lang="en-US" sz="800" dirty="0"/>
          </a:p>
          <a:p>
            <a:pPr marL="0" indent="0">
              <a:buNone/>
            </a:pPr>
            <a:r>
              <a:rPr lang="en-US" dirty="0">
                <a:solidFill>
                  <a:srgbClr val="002060"/>
                </a:solidFill>
              </a:rPr>
              <a:t>Alzheimer’s &amp; Dementia Services of Northern Indiana</a:t>
            </a:r>
            <a:r>
              <a:rPr lang="en-US" dirty="0"/>
              <a:t>, Alzheimer’s Association, Indiana Chapter, </a:t>
            </a:r>
            <a:r>
              <a:rPr lang="en-US" dirty="0">
                <a:solidFill>
                  <a:srgbClr val="002060"/>
                </a:solidFill>
              </a:rPr>
              <a:t>AARP Indiana</a:t>
            </a:r>
            <a:r>
              <a:rPr lang="en-US" dirty="0"/>
              <a:t>, Dementia Friends Indiana, </a:t>
            </a:r>
            <a:r>
              <a:rPr lang="en-US" dirty="0">
                <a:solidFill>
                  <a:srgbClr val="002060"/>
                </a:solidFill>
              </a:rPr>
              <a:t>Indiana Association of Area Agencies on Aging,</a:t>
            </a:r>
            <a:r>
              <a:rPr lang="en-US" dirty="0"/>
              <a:t> Indiana Division of Aging, </a:t>
            </a:r>
            <a:r>
              <a:rPr lang="en-US" dirty="0">
                <a:solidFill>
                  <a:srgbClr val="002060"/>
                </a:solidFill>
              </a:rPr>
              <a:t>Indiana Hospital Association</a:t>
            </a:r>
            <a:r>
              <a:rPr lang="en-US" dirty="0"/>
              <a:t>, Indiana Minority Health Coalition, Inc., </a:t>
            </a:r>
            <a:r>
              <a:rPr lang="en-US" dirty="0">
                <a:solidFill>
                  <a:srgbClr val="002060"/>
                </a:solidFill>
              </a:rPr>
              <a:t>Indiana Rural Health Association</a:t>
            </a:r>
            <a:r>
              <a:rPr lang="en-US" dirty="0"/>
              <a:t>, Purdue University Extension, </a:t>
            </a:r>
            <a:r>
              <a:rPr lang="en-US" dirty="0">
                <a:solidFill>
                  <a:srgbClr val="002060"/>
                </a:solidFill>
              </a:rPr>
              <a:t>Qsource</a:t>
            </a:r>
            <a:r>
              <a:rPr lang="en-US" dirty="0"/>
              <a:t>, Saint Mary’s College Graduate Nursing Program, Notre Dame, </a:t>
            </a:r>
            <a:r>
              <a:rPr lang="en-US" dirty="0">
                <a:solidFill>
                  <a:srgbClr val="002060"/>
                </a:solidFill>
              </a:rPr>
              <a:t>Senior Center Coalition of Indiana</a:t>
            </a:r>
            <a:r>
              <a:rPr lang="en-US" dirty="0"/>
              <a:t>, University of Southern Indiana Center for Healthy Aging</a:t>
            </a:r>
          </a:p>
        </p:txBody>
      </p:sp>
    </p:spTree>
    <p:extLst>
      <p:ext uri="{BB962C8B-B14F-4D97-AF65-F5344CB8AC3E}">
        <p14:creationId xmlns:p14="http://schemas.microsoft.com/office/powerpoint/2010/main" val="267562400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{F6C3BBB0-A323-6847-BD5C-DB5A14818A37}tf10001073</Template>
  <TotalTime>3900</TotalTime>
  <Words>2532</Words>
  <Application>Microsoft Office PowerPoint</Application>
  <PresentationFormat>Widescreen</PresentationFormat>
  <Paragraphs>77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 Neue</vt:lpstr>
      <vt:lpstr>Tw Cen MT</vt:lpstr>
      <vt:lpstr>Droplet</vt:lpstr>
      <vt:lpstr>A Model for Parish/Faith Community Nursing:  Collaborative Initiatives that Help Our Communities Become More Age and Dementia Friendly  </vt:lpstr>
      <vt:lpstr>Disclosure Slide  </vt:lpstr>
      <vt:lpstr>Purpose of the Guide</vt:lpstr>
      <vt:lpstr>Outcomes</vt:lpstr>
      <vt:lpstr>The guide recommends that a host group (faith community, Senior Center, community center or other local organization, hospital, or simply a group of interested citizens) could form a local community care coalition consisting of two work groups.  One group focuses on the community, and the other on health care and aging services. If coalitions already exist, the group could become advocates for age and dementia friendly initiatives in these existing coalitions.</vt:lpstr>
      <vt:lpstr>Social Determinants of Health</vt:lpstr>
      <vt:lpstr>Using Nursing Leadership to Assess social determinants of health in local communities</vt:lpstr>
      <vt:lpstr>PowerPoint Presentation</vt:lpstr>
      <vt:lpstr>Thank you to those organizations who have joined us so far,  and we invite many others to help in this effort!</vt:lpstr>
      <vt:lpstr>History of the Guide</vt:lpstr>
      <vt:lpstr>What has the Tipton community care coalition accomplished in the last 5 years?</vt:lpstr>
      <vt:lpstr>Affordable senior housing and senior transportation</vt:lpstr>
      <vt:lpstr>The work continues . . . Work Group 1</vt:lpstr>
      <vt:lpstr>The work continues . . . Work Group 1</vt:lpstr>
      <vt:lpstr>Work Group 2: IU Health/Tipton Hospital</vt:lpstr>
      <vt:lpstr>Development of the Guide</vt:lpstr>
      <vt:lpstr>Functions</vt:lpstr>
      <vt:lpstr>Form Follows Functions</vt:lpstr>
      <vt:lpstr>Functions of Area Agencies on Aging</vt:lpstr>
      <vt:lpstr>Functions of faith community nurses  in Local Communities</vt:lpstr>
      <vt:lpstr>FORM</vt:lpstr>
      <vt:lpstr>Composition of Work Group 1</vt:lpstr>
      <vt:lpstr>Changes Coming for Older Hoosiers</vt:lpstr>
      <vt:lpstr>Role of faith community nurses in Helping Promote Age and Dementia Friendly Initiatives</vt:lpstr>
      <vt:lpstr>Evaluation and contact hours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to develop and implement living longer/living better initiatives in Indiana communities: developing local community care coalitions</dc:title>
  <dc:creator>JoAnn Burke</dc:creator>
  <cp:lastModifiedBy>Fleetwood, Lisa</cp:lastModifiedBy>
  <cp:revision>97</cp:revision>
  <cp:lastPrinted>2021-04-19T16:53:59Z</cp:lastPrinted>
  <dcterms:created xsi:type="dcterms:W3CDTF">2020-12-03T21:07:45Z</dcterms:created>
  <dcterms:modified xsi:type="dcterms:W3CDTF">2021-11-05T19:04:30Z</dcterms:modified>
</cp:coreProperties>
</file>